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3"/>
    <p:sldMasterId id="2147483656" r:id="rId4"/>
    <p:sldMasterId id="2147483659" r:id="rId5"/>
    <p:sldMasterId id="2147483662" r:id="rId6"/>
    <p:sldMasterId id="2147483665" r:id="rId7"/>
    <p:sldMasterId id="2147483667" r:id="rId8"/>
    <p:sldMasterId id="2147483670" r:id="rId9"/>
    <p:sldMasterId id="2147483672" r:id="rId10"/>
    <p:sldMasterId id="2147483675" r:id="rId11"/>
    <p:sldMasterId id="2147483677" r:id="rId12"/>
    <p:sldMasterId id="2147483680" r:id="rId13"/>
    <p:sldMasterId id="2147483683" r:id="rId14"/>
    <p:sldMasterId id="2147483685" r:id="rId15"/>
    <p:sldMasterId id="2147483687" r:id="rId16"/>
    <p:sldMasterId id="2147483690" r:id="rId17"/>
    <p:sldMasterId id="2147483695" r:id="rId18"/>
    <p:sldMasterId id="2147483697" r:id="rId19"/>
  </p:sldMasterIdLst>
  <p:notesMasterIdLst>
    <p:notesMasterId r:id="rId21"/>
  </p:notesMasterIdLst>
  <p:sldIdLst>
    <p:sldId id="1981" r:id="rId20"/>
    <p:sldId id="2727" r:id="rId22"/>
    <p:sldId id="2726" r:id="rId23"/>
    <p:sldId id="3249" r:id="rId24"/>
    <p:sldId id="3251" r:id="rId25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第四组" id="{FE9378AB-0309-408F-AB3A-DE4028599128}">
          <p14:sldIdLst>
            <p14:sldId id="1981"/>
            <p14:sldId id="2727"/>
            <p14:sldId id="2726"/>
            <p14:sldId id="3249"/>
            <p14:sldId id="325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6437"/>
    <a:srgbClr val="A13F0B"/>
    <a:srgbClr val="006C39"/>
    <a:srgbClr val="007E42"/>
    <a:srgbClr val="008646"/>
    <a:srgbClr val="006434"/>
    <a:srgbClr val="8E0309"/>
    <a:srgbClr val="194326"/>
    <a:srgbClr val="FFFFFF"/>
    <a:srgbClr val="E7D7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86" autoAdjust="0"/>
    <p:restoredTop sz="94660"/>
  </p:normalViewPr>
  <p:slideViewPr>
    <p:cSldViewPr snapToGrid="0">
      <p:cViewPr varScale="1">
        <p:scale>
          <a:sx n="88" d="100"/>
          <a:sy n="88" d="100"/>
        </p:scale>
        <p:origin x="144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9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5.xml"/><Relationship Id="rId24" Type="http://schemas.openxmlformats.org/officeDocument/2006/relationships/slide" Target="slides/slide4.xml"/><Relationship Id="rId23" Type="http://schemas.openxmlformats.org/officeDocument/2006/relationships/slide" Target="slides/slide3.xml"/><Relationship Id="rId22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76123E4-4C7F-4FE4-BE3C-67F6514FFE8D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dirty="0"/>
              <a:t>编辑母版文本样式</a:t>
            </a:r>
            <a:endParaRPr lang="zh-CN" altLang="en-US" noProof="0" dirty="0"/>
          </a:p>
          <a:p>
            <a:pPr lvl="1"/>
            <a:r>
              <a:rPr lang="zh-CN" altLang="en-US" noProof="0" dirty="0"/>
              <a:t>第二级</a:t>
            </a:r>
            <a:endParaRPr lang="zh-CN" altLang="en-US" noProof="0" dirty="0"/>
          </a:p>
          <a:p>
            <a:pPr lvl="2"/>
            <a:r>
              <a:rPr lang="zh-CN" altLang="en-US" noProof="0" dirty="0"/>
              <a:t>第三级</a:t>
            </a:r>
            <a:endParaRPr lang="zh-CN" altLang="en-US" noProof="0" dirty="0"/>
          </a:p>
          <a:p>
            <a:pPr lvl="3"/>
            <a:r>
              <a:rPr lang="zh-CN" altLang="en-US" noProof="0" dirty="0"/>
              <a:t>第四级</a:t>
            </a:r>
            <a:endParaRPr lang="zh-CN" altLang="en-US" noProof="0" dirty="0"/>
          </a:p>
          <a:p>
            <a:pPr lvl="4"/>
            <a:r>
              <a:rPr lang="zh-CN" altLang="en-US" noProof="0" dirty="0"/>
              <a:t>第五级</a:t>
            </a:r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1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.png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1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3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4.png"/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4.xml"/></Relationships>
</file>

<file path=ppt/slideLayouts/_rels/slideLayout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5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6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6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6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7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8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8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8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8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/>
          <a:srcRect r="25963"/>
          <a:stretch>
            <a:fillRect/>
          </a:stretch>
        </p:blipFill>
        <p:spPr>
          <a:xfrm>
            <a:off x="7191376" y="133072"/>
            <a:ext cx="5028334" cy="65357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3697615" y="4908366"/>
            <a:ext cx="7059690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/>
          <p:cNvGrpSpPr/>
          <p:nvPr userDrawn="1"/>
        </p:nvGrpSpPr>
        <p:grpSpPr>
          <a:xfrm>
            <a:off x="566553" y="2031917"/>
            <a:ext cx="1778298" cy="3243219"/>
            <a:chOff x="611818" y="2031917"/>
            <a:chExt cx="1709547" cy="3117834"/>
          </a:xfrm>
        </p:grpSpPr>
        <p:grpSp>
          <p:nvGrpSpPr>
            <p:cNvPr id="70" name="组合 69"/>
            <p:cNvGrpSpPr/>
            <p:nvPr/>
          </p:nvGrpSpPr>
          <p:grpSpPr>
            <a:xfrm>
              <a:off x="611818" y="2051403"/>
              <a:ext cx="567014" cy="3098348"/>
              <a:chOff x="11305242" y="2003776"/>
              <a:chExt cx="354194" cy="1935432"/>
            </a:xfrm>
            <a:solidFill>
              <a:schemeClr val="bg1">
                <a:alpha val="5000"/>
              </a:schemeClr>
            </a:solidFill>
          </p:grpSpPr>
          <p:sp>
            <p:nvSpPr>
              <p:cNvPr id="85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6" name="Freeform 6"/>
              <p:cNvSpPr/>
              <p:nvPr/>
            </p:nvSpPr>
            <p:spPr bwMode="auto">
              <a:xfrm>
                <a:off x="11382341" y="3639427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7" name="组合 86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9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8" name="组合 87"/>
              <p:cNvGrpSpPr/>
              <p:nvPr/>
            </p:nvGrpSpPr>
            <p:grpSpPr>
              <a:xfrm>
                <a:off x="11380191" y="2640087"/>
                <a:ext cx="214274" cy="229664"/>
                <a:chOff x="3792874" y="3156423"/>
                <a:chExt cx="331330" cy="355128"/>
              </a:xfrm>
              <a:grpFill/>
            </p:grpSpPr>
            <p:sp>
              <p:nvSpPr>
                <p:cNvPr id="8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71" name="组合 70"/>
            <p:cNvGrpSpPr/>
            <p:nvPr userDrawn="1"/>
          </p:nvGrpSpPr>
          <p:grpSpPr>
            <a:xfrm>
              <a:off x="1752713" y="2031917"/>
              <a:ext cx="568652" cy="3091276"/>
              <a:chOff x="1752714" y="2031919"/>
              <a:chExt cx="568653" cy="3091274"/>
            </a:xfrm>
          </p:grpSpPr>
          <p:grpSp>
            <p:nvGrpSpPr>
              <p:cNvPr id="72" name="组合 71"/>
              <p:cNvGrpSpPr/>
              <p:nvPr/>
            </p:nvGrpSpPr>
            <p:grpSpPr>
              <a:xfrm>
                <a:off x="1769227" y="3776579"/>
                <a:ext cx="501270" cy="527572"/>
                <a:chOff x="6113463" y="3541713"/>
                <a:chExt cx="484188" cy="50958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8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/>
              <p:cNvGrpSpPr/>
              <p:nvPr/>
            </p:nvGrpSpPr>
            <p:grpSpPr>
              <a:xfrm>
                <a:off x="1752714" y="2031919"/>
                <a:ext cx="568653" cy="718220"/>
                <a:chOff x="6108700" y="2066926"/>
                <a:chExt cx="549275" cy="69373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8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4" name="组合 73"/>
              <p:cNvGrpSpPr/>
              <p:nvPr/>
            </p:nvGrpSpPr>
            <p:grpSpPr>
              <a:xfrm>
                <a:off x="1855433" y="3075554"/>
                <a:ext cx="381292" cy="328704"/>
                <a:chOff x="6186488" y="2930526"/>
                <a:chExt cx="368300" cy="317500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7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5" name="组合 74"/>
              <p:cNvGrpSpPr/>
              <p:nvPr/>
            </p:nvGrpSpPr>
            <p:grpSpPr>
              <a:xfrm>
                <a:off x="1804180" y="4681015"/>
                <a:ext cx="442058" cy="442178"/>
                <a:chOff x="11893476" y="1994536"/>
                <a:chExt cx="277932" cy="278006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76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5308" cy="27343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2"/>
                <p:cNvSpPr/>
                <p:nvPr/>
              </p:nvSpPr>
              <p:spPr bwMode="auto">
                <a:xfrm>
                  <a:off x="11893476" y="2009127"/>
                  <a:ext cx="105167" cy="263415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44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697616" y="1658264"/>
            <a:ext cx="7059689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41" name="组合 40"/>
          <p:cNvGrpSpPr/>
          <p:nvPr userDrawn="1"/>
        </p:nvGrpSpPr>
        <p:grpSpPr>
          <a:xfrm>
            <a:off x="7388034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42" name="组合 4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7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Freeform 6"/>
              <p:cNvSpPr/>
              <p:nvPr/>
            </p:nvSpPr>
            <p:spPr bwMode="auto">
              <a:xfrm>
                <a:off x="4620306" y="1225926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9" name="组合 58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0" name="组合 59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1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2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3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3" name="组合 4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4" name="组合 4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6" name="组合 4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8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9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0" y="0"/>
            <a:ext cx="12192000" cy="59024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66" name="组合 65"/>
          <p:cNvGrpSpPr/>
          <p:nvPr userDrawn="1"/>
        </p:nvGrpSpPr>
        <p:grpSpPr>
          <a:xfrm>
            <a:off x="3040886" y="5672444"/>
            <a:ext cx="6136452" cy="754729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7" name="组合 6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2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3" name="Freeform 6"/>
              <p:cNvSpPr/>
              <p:nvPr/>
            </p:nvSpPr>
            <p:spPr bwMode="auto">
              <a:xfrm>
                <a:off x="4620306" y="1264461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4" name="组合 83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5" name="组合 84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6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7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8" name="组合 67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9" name="组合 68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8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1" name="组合 70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2" name="组合 71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3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24"/>
            <a:ext cx="12193057" cy="3633531"/>
          </a:xfrm>
          <a:prstGeom prst="rect">
            <a:avLst/>
          </a:prstGeom>
        </p:spPr>
      </p:pic>
      <p:sp>
        <p:nvSpPr>
          <p:cNvPr id="37" name="任意形状 36"/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矩形 40"/>
          <p:cNvSpPr/>
          <p:nvPr userDrawn="1"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rmAutofit fontScale="250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502191" y="3048198"/>
            <a:ext cx="1193467" cy="1192626"/>
          </a:xfrm>
          <a:prstGeom prst="rect">
            <a:avLst/>
          </a:prstGeom>
        </p:spPr>
      </p:pic>
      <p:sp>
        <p:nvSpPr>
          <p:cNvPr id="43" name="文本框 42"/>
          <p:cNvSpPr txBox="1"/>
          <p:nvPr userDrawn="1"/>
        </p:nvSpPr>
        <p:spPr>
          <a:xfrm>
            <a:off x="150844" y="617414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BIT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SINCE 1940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1" name="组合 30"/>
          <p:cNvGrpSpPr/>
          <p:nvPr userDrawn="1"/>
        </p:nvGrpSpPr>
        <p:grpSpPr>
          <a:xfrm>
            <a:off x="10272478" y="6396638"/>
            <a:ext cx="1629576" cy="198576"/>
            <a:chOff x="10272478" y="6308389"/>
            <a:chExt cx="1629576" cy="198576"/>
          </a:xfrm>
        </p:grpSpPr>
        <p:grpSp>
          <p:nvGrpSpPr>
            <p:cNvPr id="32" name="组合 31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5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6" name="Freeform 6"/>
              <p:cNvSpPr/>
              <p:nvPr/>
            </p:nvSpPr>
            <p:spPr bwMode="auto">
              <a:xfrm>
                <a:off x="4620306" y="1229886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77" name="组合 76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8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3" name="组合 32"/>
            <p:cNvGrpSpPr/>
            <p:nvPr userDrawn="1"/>
          </p:nvGrpSpPr>
          <p:grpSpPr>
            <a:xfrm>
              <a:off x="10272478" y="6308389"/>
              <a:ext cx="716480" cy="198576"/>
              <a:chOff x="2372715" y="161759"/>
              <a:chExt cx="2695608" cy="747103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7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7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39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b="7394"/>
          <a:stretch>
            <a:fillRect/>
          </a:stretch>
        </p:blipFill>
        <p:spPr>
          <a:xfrm>
            <a:off x="-3165" y="0"/>
            <a:ext cx="1219198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10" y="1"/>
            <a:ext cx="12191980" cy="6857994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  <a:lumMod val="85000"/>
                </a:schemeClr>
              </a:gs>
              <a:gs pos="50000">
                <a:schemeClr val="accent1">
                  <a:alpha val="90000"/>
                  <a:lumMod val="85000"/>
                </a:schemeClr>
              </a:gs>
              <a:gs pos="100000">
                <a:schemeClr val="accent1">
                  <a:alpha val="90000"/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10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1572100" y="3028371"/>
            <a:ext cx="9041450" cy="911074"/>
          </a:xfrm>
        </p:spPr>
        <p:txBody>
          <a:bodyPr/>
          <a:lstStyle>
            <a:lvl1pPr marL="0" indent="0" algn="ctr">
              <a:buFontTx/>
              <a:buNone/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北京理工大学毕业答辩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767417" y="1018488"/>
            <a:ext cx="4650816" cy="13017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6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9790632" y="109143"/>
            <a:ext cx="2286546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9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12192000" cy="5089582"/>
            <a:chOff x="0" y="0"/>
            <a:chExt cx="12192000" cy="5089582"/>
          </a:xfrm>
          <a:solidFill>
            <a:schemeClr val="accent1"/>
          </a:solidFill>
        </p:grpSpPr>
        <p:sp>
          <p:nvSpPr>
            <p:cNvPr id="3" name="等腰三角形 2"/>
            <p:cNvSpPr/>
            <p:nvPr/>
          </p:nvSpPr>
          <p:spPr>
            <a:xfrm flipV="1">
              <a:off x="0" y="4123423"/>
              <a:ext cx="12192000" cy="966159"/>
            </a:xfrm>
            <a:prstGeom prst="triangle">
              <a:avLst/>
            </a:prstGeom>
            <a:grpFill/>
            <a:ln>
              <a:noFill/>
            </a:ln>
            <a:effectLst>
              <a:outerShdw blurRad="76200" dist="12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0"/>
              <a:ext cx="12192000" cy="41234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9" name="组合 28"/>
          <p:cNvGrpSpPr/>
          <p:nvPr userDrawn="1"/>
        </p:nvGrpSpPr>
        <p:grpSpPr>
          <a:xfrm>
            <a:off x="2055967" y="1793453"/>
            <a:ext cx="8080066" cy="99377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0" name="组合 29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5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6" name="Freeform 6"/>
              <p:cNvSpPr/>
              <p:nvPr/>
            </p:nvSpPr>
            <p:spPr bwMode="auto">
              <a:xfrm>
                <a:off x="4620306" y="1254098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47" name="组合 46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4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1" name="组合 30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2" name="组合 31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4" name="组合 33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3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36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7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/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87430" y="1483539"/>
            <a:ext cx="7373912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文本框 40"/>
          <p:cNvSpPr txBox="1"/>
          <p:nvPr userDrawn="1"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 userDrawn="1"/>
        </p:nvGrpSpPr>
        <p:grpSpPr>
          <a:xfrm>
            <a:off x="9834169" y="2044937"/>
            <a:ext cx="1778296" cy="3249639"/>
            <a:chOff x="611819" y="2031917"/>
            <a:chExt cx="1709546" cy="3124006"/>
          </a:xfrm>
        </p:grpSpPr>
        <p:grpSp>
          <p:nvGrpSpPr>
            <p:cNvPr id="46" name="组合 45"/>
            <p:cNvGrpSpPr/>
            <p:nvPr/>
          </p:nvGrpSpPr>
          <p:grpSpPr>
            <a:xfrm>
              <a:off x="611819" y="2051403"/>
              <a:ext cx="567014" cy="3098349"/>
              <a:chOff x="11305242" y="2003776"/>
              <a:chExt cx="354194" cy="1935432"/>
            </a:xfrm>
            <a:solidFill>
              <a:schemeClr val="bg1">
                <a:alpha val="5000"/>
              </a:schemeClr>
            </a:solidFill>
          </p:grpSpPr>
          <p:sp>
            <p:nvSpPr>
              <p:cNvPr id="61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2" name="Freeform 6"/>
              <p:cNvSpPr/>
              <p:nvPr/>
            </p:nvSpPr>
            <p:spPr bwMode="auto">
              <a:xfrm>
                <a:off x="11382341" y="3639427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63" name="组合 62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68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4" name="组合 63"/>
              <p:cNvGrpSpPr/>
              <p:nvPr/>
            </p:nvGrpSpPr>
            <p:grpSpPr>
              <a:xfrm>
                <a:off x="11380191" y="2640087"/>
                <a:ext cx="214274" cy="229664"/>
                <a:chOff x="3792874" y="3156423"/>
                <a:chExt cx="331330" cy="355128"/>
              </a:xfrm>
              <a:grpFill/>
            </p:grpSpPr>
            <p:sp>
              <p:nvSpPr>
                <p:cNvPr id="65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6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7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7" name="组合 46"/>
            <p:cNvGrpSpPr/>
            <p:nvPr userDrawn="1"/>
          </p:nvGrpSpPr>
          <p:grpSpPr>
            <a:xfrm>
              <a:off x="1752713" y="2031917"/>
              <a:ext cx="568652" cy="3124006"/>
              <a:chOff x="1752713" y="2031917"/>
              <a:chExt cx="568652" cy="3124006"/>
            </a:xfrm>
          </p:grpSpPr>
          <p:grpSp>
            <p:nvGrpSpPr>
              <p:cNvPr id="48" name="组合 47"/>
              <p:cNvGrpSpPr/>
              <p:nvPr/>
            </p:nvGrpSpPr>
            <p:grpSpPr>
              <a:xfrm>
                <a:off x="1769224" y="3776575"/>
                <a:ext cx="501269" cy="527571"/>
                <a:chOff x="6113463" y="3541713"/>
                <a:chExt cx="484188" cy="50958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9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0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1752713" y="2031917"/>
                <a:ext cx="568652" cy="718219"/>
                <a:chOff x="6108700" y="2066926"/>
                <a:chExt cx="549275" cy="69373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855431" y="3075552"/>
                <a:ext cx="381292" cy="328704"/>
                <a:chOff x="6186488" y="2930526"/>
                <a:chExt cx="368300" cy="317500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4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5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1" name="组合 50"/>
              <p:cNvGrpSpPr/>
              <p:nvPr/>
            </p:nvGrpSpPr>
            <p:grpSpPr>
              <a:xfrm>
                <a:off x="1804145" y="4681015"/>
                <a:ext cx="466327" cy="474908"/>
                <a:chOff x="11893475" y="1994536"/>
                <a:chExt cx="293191" cy="298584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2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210566" cy="294792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Freeform 12"/>
                <p:cNvSpPr/>
                <p:nvPr/>
              </p:nvSpPr>
              <p:spPr bwMode="auto">
                <a:xfrm>
                  <a:off x="11893475" y="2009126"/>
                  <a:ext cx="113382" cy="283994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70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87429" y="4461296"/>
            <a:ext cx="7373913" cy="119983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答辩人：北小理</a:t>
            </a:r>
            <a:endParaRPr lang="en-US" altLang="zh-CN" dirty="0"/>
          </a:p>
          <a:p>
            <a:pPr lvl="0"/>
            <a:r>
              <a:rPr lang="zh-CN" altLang="en-US" dirty="0"/>
              <a:t>导　师：京小工</a:t>
            </a:r>
            <a:endParaRPr lang="en-US" altLang="zh-CN" dirty="0"/>
          </a:p>
          <a:p>
            <a:pPr lvl="0"/>
            <a:r>
              <a:rPr lang="zh-CN" altLang="en-US" dirty="0"/>
              <a:t>时　间：</a:t>
            </a:r>
            <a:fld id="{F6F1CC6F-731D-497C-9A0B-70CB610DC019}" type="datetime1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15558" b="38705"/>
          <a:stretch>
            <a:fillRect/>
          </a:stretch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/>
          <a:srcRect l="49471"/>
          <a:stretch>
            <a:fillRect/>
          </a:stretch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/>
          <a:srcRect r="49912"/>
          <a:stretch>
            <a:fillRect/>
          </a:stretch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8000" b="1" i="0" u="none" strike="noStrike" kern="1200" cap="none" spc="5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Contents</a:t>
            </a:r>
            <a:r>
              <a:rPr kumimoji="0" lang="en-US" altLang="zh-CN" sz="4400" b="1" i="0" u="none" strike="noStrike" kern="1200" cap="none" spc="5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■</a:t>
            </a:r>
            <a:endParaRPr kumimoji="0" lang="zh-CN" altLang="en-US" sz="4400" b="1" i="0" u="none" strike="noStrike" kern="1200" cap="none" spc="5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6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结构大纲</a:t>
            </a:r>
            <a:endParaRPr kumimoji="0" lang="zh-CN" altLang="en-US" sz="3600" b="1" i="0" u="none" strike="noStrike" kern="1200" cap="none" spc="6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0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r="20215"/>
          <a:stretch>
            <a:fillRect/>
          </a:stretch>
        </p:blipFill>
        <p:spPr>
          <a:xfrm>
            <a:off x="6592525" y="0"/>
            <a:ext cx="5609371" cy="6765696"/>
          </a:xfrm>
          <a:prstGeom prst="rect">
            <a:avLst/>
          </a:prstGeom>
        </p:spPr>
      </p:pic>
      <p:sp>
        <p:nvSpPr>
          <p:cNvPr id="63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1" name="组合 30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6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7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48" name="组合 47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3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0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2" name="组合 31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3" name="组合 32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4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5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4" name="组合 33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2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3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39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1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37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8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/>
          <p:cNvSpPr/>
          <p:nvPr userDrawn="1"/>
        </p:nvSpPr>
        <p:spPr>
          <a:xfrm>
            <a:off x="-3816599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8" name="椭圆 87"/>
          <p:cNvSpPr/>
          <p:nvPr userDrawn="1"/>
        </p:nvSpPr>
        <p:spPr>
          <a:xfrm>
            <a:off x="-3999568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7" name="图片 86"/>
          <p:cNvPicPr>
            <a:picLocks noChangeAspect="1"/>
          </p:cNvPicPr>
          <p:nvPr userDrawn="1"/>
        </p:nvPicPr>
        <p:blipFill rotWithShape="1">
          <a:blip r:embed="rId2" cstate="print"/>
          <a:srcRect l="18116" t="7030" r="31559" b="11337"/>
          <a:stretch>
            <a:fillRect/>
          </a:stretch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/>
          <p:cNvSpPr/>
          <p:nvPr userDrawn="1"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/>
          <a:srcRect r="30571" b="46397"/>
          <a:stretch>
            <a:fillRect/>
          </a:stretch>
        </p:blipFill>
        <p:spPr>
          <a:xfrm>
            <a:off x="9019185" y="4400550"/>
            <a:ext cx="3194586" cy="2469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4398806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print"/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-71956" y="4398806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sp>
        <p:nvSpPr>
          <p:cNvPr id="18" name="矩形: 圆角 162"/>
          <p:cNvSpPr/>
          <p:nvPr userDrawn="1"/>
        </p:nvSpPr>
        <p:spPr>
          <a:xfrm>
            <a:off x="1664486" y="3107981"/>
            <a:ext cx="8945408" cy="3014890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矩形: 圆角 163"/>
          <p:cNvSpPr/>
          <p:nvPr userDrawn="1"/>
        </p:nvSpPr>
        <p:spPr>
          <a:xfrm>
            <a:off x="1463942" y="3222979"/>
            <a:ext cx="9346497" cy="2899892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94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矩形: 圆角 164"/>
          <p:cNvSpPr/>
          <p:nvPr userDrawn="1"/>
        </p:nvSpPr>
        <p:spPr>
          <a:xfrm>
            <a:off x="1200150" y="3365257"/>
            <a:ext cx="9791700" cy="2757614"/>
          </a:xfrm>
          <a:prstGeom prst="roundRect">
            <a:avLst>
              <a:gd name="adj" fmla="val 3205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rgbClr val="F8F8F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17500" sx="102000" sy="102000" algn="ctr" rotWithShape="0">
              <a:sysClr val="window" lastClr="FFFFFF">
                <a:lumMod val="75000"/>
                <a:alpha val="40000"/>
              </a:sysClr>
            </a:outerShdw>
          </a:effectLst>
        </p:spPr>
        <p:txBody>
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<a:no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/>
          <a:srcRect l="29063" r="32938"/>
          <a:stretch>
            <a:fillRect/>
          </a:stretch>
        </p:blipFill>
        <p:spPr>
          <a:xfrm>
            <a:off x="0" y="0"/>
            <a:ext cx="3914775" cy="6857999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0" y="0"/>
            <a:ext cx="3914774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 userDrawn="1"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/>
          <p:cNvCxnSpPr/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 userDrawn="1"/>
        </p:nvSpPr>
        <p:spPr>
          <a:xfrm>
            <a:off x="846867" y="2752385"/>
            <a:ext cx="21362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  <a:endParaRPr kumimoji="0" lang="zh-CN" altLang="en-US" sz="54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CONTENTS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5" name="直接连接符 44"/>
          <p:cNvCxnSpPr/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 cstate="print"/>
          <a:srcRect r="15912" b="16285"/>
          <a:stretch>
            <a:fillRect/>
          </a:stretch>
        </p:blipFill>
        <p:spPr>
          <a:xfrm>
            <a:off x="7258050" y="1942165"/>
            <a:ext cx="4949784" cy="493364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0" name="矩形 119"/>
          <p:cNvSpPr/>
          <p:nvPr userDrawn="1"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  <a:endParaRPr lang="zh-CN" altLang="en-US" dirty="0"/>
          </a:p>
        </p:txBody>
      </p:sp>
      <p:sp>
        <p:nvSpPr>
          <p:cNvPr id="122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  <a:endParaRPr lang="zh-CN" altLang="en-US" dirty="0"/>
          </a:p>
        </p:txBody>
      </p:sp>
      <p:sp>
        <p:nvSpPr>
          <p:cNvPr id="123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167300"/>
            <a:ext cx="12192000" cy="690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143" name="图片 14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  <p:grpSp>
        <p:nvGrpSpPr>
          <p:cNvPr id="85" name="组合 84"/>
          <p:cNvGrpSpPr/>
          <p:nvPr userDrawn="1"/>
        </p:nvGrpSpPr>
        <p:grpSpPr>
          <a:xfrm>
            <a:off x="694004" y="6394741"/>
            <a:ext cx="1931864" cy="235412"/>
            <a:chOff x="10272478" y="6308389"/>
            <a:chExt cx="1629576" cy="198576"/>
          </a:xfrm>
        </p:grpSpPr>
        <p:grpSp>
          <p:nvGrpSpPr>
            <p:cNvPr id="86" name="组合 85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101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2" name="Freeform 6"/>
              <p:cNvSpPr/>
              <p:nvPr/>
            </p:nvSpPr>
            <p:spPr bwMode="auto">
              <a:xfrm>
                <a:off x="4620306" y="1235296"/>
                <a:ext cx="331665" cy="499207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103" name="组合 102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108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9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104" name="组合 103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105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6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7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87" name="组合 86"/>
            <p:cNvGrpSpPr/>
            <p:nvPr userDrawn="1"/>
          </p:nvGrpSpPr>
          <p:grpSpPr>
            <a:xfrm>
              <a:off x="10272478" y="6308389"/>
              <a:ext cx="716480" cy="198576"/>
              <a:chOff x="2372715" y="161759"/>
              <a:chExt cx="2695608" cy="747103"/>
            </a:xfrm>
          </p:grpSpPr>
          <p:grpSp>
            <p:nvGrpSpPr>
              <p:cNvPr id="88" name="组合 87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99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0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9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94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5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6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1" name="组合 90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92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3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2041996" y="3927615"/>
            <a:ext cx="8108006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473992" y="3927615"/>
            <a:ext cx="9244014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任意多边形: 形状 39"/>
          <p:cNvSpPr/>
          <p:nvPr userDrawn="1"/>
        </p:nvSpPr>
        <p:spPr>
          <a:xfrm>
            <a:off x="221886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任意多边形: 形状 39"/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任意多边形: 形状 39"/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任意多边形: 形状 74"/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标题 47"/>
          <p:cNvSpPr>
            <a:spLocks noGrp="1"/>
          </p:cNvSpPr>
          <p:nvPr>
            <p:ph type="title" hasCustomPrompt="1"/>
          </p:nvPr>
        </p:nvSpPr>
        <p:spPr>
          <a:xfrm>
            <a:off x="671368" y="2616692"/>
            <a:ext cx="701500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  <a:endParaRPr lang="zh-CN" altLang="en-US" dirty="0"/>
          </a:p>
        </p:txBody>
      </p:sp>
      <p:sp>
        <p:nvSpPr>
          <p:cNvPr id="13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671367" y="2352090"/>
            <a:ext cx="5137927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  <a:endParaRPr lang="zh-CN" altLang="en-US" dirty="0"/>
          </a:p>
        </p:txBody>
      </p:sp>
      <p:sp>
        <p:nvSpPr>
          <p:cNvPr id="14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671366" y="4094394"/>
            <a:ext cx="6221139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2104863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◁ BIT </a:t>
            </a: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▷</a:t>
            </a:r>
            <a:endParaRPr kumimoji="0" lang="zh-CN" altLang="en-US" sz="2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671368" y="6061309"/>
            <a:ext cx="2479573" cy="304965"/>
            <a:chOff x="671368" y="6061309"/>
            <a:chExt cx="2479573" cy="304965"/>
          </a:xfrm>
        </p:grpSpPr>
        <p:grpSp>
          <p:nvGrpSpPr>
            <p:cNvPr id="74" name="组合 7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</p:grpSpPr>
          <p:sp>
            <p:nvSpPr>
              <p:cNvPr id="8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90" name="Freeform 6"/>
              <p:cNvSpPr/>
              <p:nvPr/>
            </p:nvSpPr>
            <p:spPr bwMode="auto">
              <a:xfrm>
                <a:off x="4620305" y="1246611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9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9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75" name="组合 7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</p:grpSpPr>
          <p:grpSp>
            <p:nvGrpSpPr>
              <p:cNvPr id="76" name="组合 7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8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7" name="组合 7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8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8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9" name="组合 7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8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l="1" t="13078" r="-1" b="115"/>
          <a:stretch>
            <a:fillRect/>
          </a:stretch>
        </p:blipFill>
        <p:spPr>
          <a:xfrm>
            <a:off x="0" y="-1"/>
            <a:ext cx="12191999" cy="4362681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4346687"/>
            <a:ext cx="12192001" cy="25113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434668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936" y="4346687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828800" y="2524126"/>
            <a:ext cx="8494006" cy="356807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861200"/>
            <a:ext cx="3082473" cy="86279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7423183" y="0"/>
            <a:ext cx="476881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矩形 42"/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文本框 44"/>
          <p:cNvSpPr txBox="1"/>
          <p:nvPr userDrawn="1"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7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870981" y="0"/>
            <a:ext cx="5321017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矩形 42"/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  <p:grpSp>
        <p:nvGrpSpPr>
          <p:cNvPr id="9" name="Group 6"/>
          <p:cNvGrpSpPr/>
          <p:nvPr userDrawn="1"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>
              <a:alpha val="25000"/>
            </a:schemeClr>
          </a:solidFill>
        </p:grpSpPr>
        <p:sp>
          <p:nvSpPr>
            <p:cNvPr id="10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68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69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75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76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2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96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97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103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104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6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7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0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1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2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7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/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/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6" name="组合 10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6" name="组合 10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6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/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/>
          <p:cNvSpPr/>
          <p:nvPr userDrawn="1">
            <p:custDataLst>
              <p:tags r:id="rId2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任意多边形: 形状 30"/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43364" y="2558484"/>
            <a:ext cx="6206079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  <a:endParaRPr lang="zh-CN" altLang="en-US" dirty="0"/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85030"/>
            <a:ext cx="6229674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/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/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/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62" name="组合 6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77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79" name="组合 78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组合 79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1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组合 6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4" name="组合 6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6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6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68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9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62" name="组合 6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77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79" name="组合 78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组合 79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1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组合 6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4" name="组合 6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6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6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68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9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6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2" name="组合 6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2" name="组合 6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9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9" name="任意多边形: 形状 118"/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6" name="任意多边形: 形状 105"/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8" name="任意多边形: 形状 117"/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9" name="任意多边形: 形状 83"/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50" name="任意多边形: 形状 83"/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02" name="任意多边形: 形状 101"/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4" name="任意多边形: 形状 83"/>
          <p:cNvSpPr/>
          <p:nvPr userDrawn="1"/>
        </p:nvSpPr>
        <p:spPr>
          <a:xfrm>
            <a:off x="1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48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515938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141362" y="5528219"/>
            <a:ext cx="7909277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BIT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SINCE 1940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0272478" y="6308389"/>
            <a:ext cx="1629576" cy="198576"/>
            <a:chOff x="10272478" y="6308389"/>
            <a:chExt cx="1629576" cy="198576"/>
          </a:xfrm>
        </p:grpSpPr>
        <p:grpSp>
          <p:nvGrpSpPr>
            <p:cNvPr id="40" name="组合 39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1" name="Freeform 6"/>
              <p:cNvSpPr/>
              <p:nvPr/>
            </p:nvSpPr>
            <p:spPr bwMode="auto">
              <a:xfrm>
                <a:off x="4620306" y="1237050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72" name="组合 7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7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1" name="组合 40"/>
            <p:cNvGrpSpPr/>
            <p:nvPr userDrawn="1"/>
          </p:nvGrpSpPr>
          <p:grpSpPr>
            <a:xfrm>
              <a:off x="10272478" y="6308389"/>
              <a:ext cx="721622" cy="198576"/>
              <a:chOff x="2372715" y="161759"/>
              <a:chExt cx="2714952" cy="747103"/>
            </a:xfrm>
          </p:grpSpPr>
          <p:grpSp>
            <p:nvGrpSpPr>
              <p:cNvPr id="42" name="组合 41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6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6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4613354" y="313344"/>
                <a:ext cx="474313" cy="479486"/>
                <a:chOff x="11893474" y="1994534"/>
                <a:chExt cx="286683" cy="289808"/>
              </a:xfrm>
              <a:solidFill>
                <a:schemeClr val="accent3"/>
              </a:solidFill>
            </p:grpSpPr>
            <p:sp>
              <p:nvSpPr>
                <p:cNvPr id="46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4"/>
                  <a:ext cx="204058" cy="285679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7" name="Freeform 12"/>
                <p:cNvSpPr/>
                <p:nvPr/>
              </p:nvSpPr>
              <p:spPr bwMode="auto">
                <a:xfrm>
                  <a:off x="11893474" y="2009126"/>
                  <a:ext cx="109877" cy="275216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7" name="组合 56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7" name="组合 56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4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6" name="组合 5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6" name="组合 5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2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/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-1" fmla="*/ 0 w 3162300"/>
              <a:gd name="connsiteY0-2" fmla="*/ 2147409 h 2238849"/>
              <a:gd name="connsiteX1-3" fmla="*/ 0 w 3162300"/>
              <a:gd name="connsiteY1-4" fmla="*/ 1565265 h 2238849"/>
              <a:gd name="connsiteX2-5" fmla="*/ 0 w 3162300"/>
              <a:gd name="connsiteY2-6" fmla="*/ 1544697 h 2238849"/>
              <a:gd name="connsiteX3-7" fmla="*/ 0 w 3162300"/>
              <a:gd name="connsiteY3-8" fmla="*/ 0 h 2238849"/>
              <a:gd name="connsiteX4-9" fmla="*/ 1585774 w 3162300"/>
              <a:gd name="connsiteY4-10" fmla="*/ 1112898 h 2238849"/>
              <a:gd name="connsiteX5-11" fmla="*/ 3162300 w 3162300"/>
              <a:gd name="connsiteY5-12" fmla="*/ 0 h 2238849"/>
              <a:gd name="connsiteX6-13" fmla="*/ 3162300 w 3162300"/>
              <a:gd name="connsiteY6-14" fmla="*/ 1544697 h 2238849"/>
              <a:gd name="connsiteX7-15" fmla="*/ 3162300 w 3162300"/>
              <a:gd name="connsiteY7-16" fmla="*/ 1565265 h 2238849"/>
              <a:gd name="connsiteX8-17" fmla="*/ 3162300 w 3162300"/>
              <a:gd name="connsiteY8-18" fmla="*/ 2147409 h 2238849"/>
              <a:gd name="connsiteX9" fmla="*/ 91440 w 3162300"/>
              <a:gd name="connsiteY9" fmla="*/ 2238849 h 2238849"/>
              <a:gd name="connsiteX0-19" fmla="*/ 0 w 3162300"/>
              <a:gd name="connsiteY0-20" fmla="*/ 2147409 h 2147409"/>
              <a:gd name="connsiteX1-21" fmla="*/ 0 w 3162300"/>
              <a:gd name="connsiteY1-22" fmla="*/ 1565265 h 2147409"/>
              <a:gd name="connsiteX2-23" fmla="*/ 0 w 3162300"/>
              <a:gd name="connsiteY2-24" fmla="*/ 1544697 h 2147409"/>
              <a:gd name="connsiteX3-25" fmla="*/ 0 w 3162300"/>
              <a:gd name="connsiteY3-26" fmla="*/ 0 h 2147409"/>
              <a:gd name="connsiteX4-27" fmla="*/ 1585774 w 3162300"/>
              <a:gd name="connsiteY4-28" fmla="*/ 1112898 h 2147409"/>
              <a:gd name="connsiteX5-29" fmla="*/ 3162300 w 3162300"/>
              <a:gd name="connsiteY5-30" fmla="*/ 0 h 2147409"/>
              <a:gd name="connsiteX6-31" fmla="*/ 3162300 w 3162300"/>
              <a:gd name="connsiteY6-32" fmla="*/ 1544697 h 2147409"/>
              <a:gd name="connsiteX7-33" fmla="*/ 3162300 w 3162300"/>
              <a:gd name="connsiteY7-34" fmla="*/ 1565265 h 2147409"/>
              <a:gd name="connsiteX8-35" fmla="*/ 3162300 w 3162300"/>
              <a:gd name="connsiteY8-36" fmla="*/ 2147409 h 21474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/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-1" fmla="*/ 0 w 3162300"/>
              <a:gd name="connsiteY0-2" fmla="*/ 1871961 h 1963401"/>
              <a:gd name="connsiteX1-3" fmla="*/ 0 w 3162300"/>
              <a:gd name="connsiteY1-4" fmla="*/ 0 h 1963401"/>
              <a:gd name="connsiteX2-5" fmla="*/ 3162300 w 3162300"/>
              <a:gd name="connsiteY2-6" fmla="*/ 0 h 1963401"/>
              <a:gd name="connsiteX3-7" fmla="*/ 3162300 w 3162300"/>
              <a:gd name="connsiteY3-8" fmla="*/ 1871961 h 1963401"/>
              <a:gd name="connsiteX4-9" fmla="*/ 91440 w 3162300"/>
              <a:gd name="connsiteY4-10" fmla="*/ 1963401 h 1963401"/>
              <a:gd name="connsiteX0-11" fmla="*/ 0 w 3162300"/>
              <a:gd name="connsiteY0-12" fmla="*/ 1871961 h 1871961"/>
              <a:gd name="connsiteX1-13" fmla="*/ 0 w 3162300"/>
              <a:gd name="connsiteY1-14" fmla="*/ 0 h 1871961"/>
              <a:gd name="connsiteX2-15" fmla="*/ 3162300 w 3162300"/>
              <a:gd name="connsiteY2-16" fmla="*/ 0 h 1871961"/>
              <a:gd name="connsiteX3-17" fmla="*/ 3162300 w 3162300"/>
              <a:gd name="connsiteY3-18" fmla="*/ 1871961 h 18719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/>
          <a:srcRect l="128" r="23340"/>
          <a:stretch>
            <a:fillRect/>
          </a:stretch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64" name="组合 63"/>
          <p:cNvGrpSpPr/>
          <p:nvPr userDrawn="1"/>
        </p:nvGrpSpPr>
        <p:grpSpPr>
          <a:xfrm>
            <a:off x="691959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5" name="组合 6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" name="Freeform 6"/>
              <p:cNvSpPr/>
              <p:nvPr/>
            </p:nvSpPr>
            <p:spPr bwMode="auto">
              <a:xfrm>
                <a:off x="4620306" y="1240665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2" name="组合 8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3" name="组合 8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6" name="组合 6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7" name="组合 6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8" name="组合 6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9" name="组合 6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/>
          <a:srcRect l="15573" r="198"/>
          <a:stretch>
            <a:fillRect/>
          </a:stretch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64" name="组合 63"/>
          <p:cNvGrpSpPr/>
          <p:nvPr userDrawn="1"/>
        </p:nvGrpSpPr>
        <p:grpSpPr>
          <a:xfrm>
            <a:off x="7388034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5" name="组合 6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" name="Freeform 6"/>
              <p:cNvSpPr/>
              <p:nvPr/>
            </p:nvSpPr>
            <p:spPr bwMode="auto">
              <a:xfrm>
                <a:off x="4620306" y="1240665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2" name="组合 8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3" name="组合 8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6" name="组合 6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7" name="组合 6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8" name="组合 6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9" name="组合 6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41" name="组合 40"/>
          <p:cNvGrpSpPr/>
          <p:nvPr userDrawn="1"/>
        </p:nvGrpSpPr>
        <p:grpSpPr>
          <a:xfrm>
            <a:off x="691959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42" name="组合 4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7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Freeform 6"/>
              <p:cNvSpPr/>
              <p:nvPr/>
            </p:nvSpPr>
            <p:spPr bwMode="auto">
              <a:xfrm>
                <a:off x="4620306" y="1225926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9" name="组合 58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0" name="组合 59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1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2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3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3" name="组合 4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4" name="组合 4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6" name="组合 4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8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9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9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4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5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_rels/slideMaster16.xml.rels><?xml version="1.0" encoding="UTF-8" standalone="yes"?>
<Relationships xmlns="http://schemas.openxmlformats.org/package/2006/relationships"><Relationship Id="rId5" Type="http://schemas.openxmlformats.org/officeDocument/2006/relationships/theme" Target="../theme/theme16.xml"/><Relationship Id="rId4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32.xml"/></Relationships>
</file>

<file path=ppt/slideMasters/_rels/slideMaster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0.xml"/><Relationship Id="rId7" Type="http://schemas.openxmlformats.org/officeDocument/2006/relationships/slideLayout" Target="../slideLayouts/slideLayout39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5.xml"/><Relationship Id="rId24" Type="http://schemas.openxmlformats.org/officeDocument/2006/relationships/theme" Target="../theme/theme18.xml"/><Relationship Id="rId23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2.xml"/><Relationship Id="rId2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33.xml"/></Relationships>
</file>

<file path=ppt/slideMasters/_rels/slideMaster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6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3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8" Type="http://schemas.openxmlformats.org/officeDocument/2006/relationships/notesSlide" Target="../notesSlides/notesSlide5.xml"/><Relationship Id="rId17" Type="http://schemas.openxmlformats.org/officeDocument/2006/relationships/slideLayout" Target="../slideLayouts/slideLayout33.xml"/><Relationship Id="rId16" Type="http://schemas.openxmlformats.org/officeDocument/2006/relationships/tags" Target="../tags/tag25.xml"/><Relationship Id="rId15" Type="http://schemas.openxmlformats.org/officeDocument/2006/relationships/tags" Target="../tags/tag24.xml"/><Relationship Id="rId14" Type="http://schemas.openxmlformats.org/officeDocument/2006/relationships/tags" Target="../tags/tag23.xml"/><Relationship Id="rId13" Type="http://schemas.openxmlformats.org/officeDocument/2006/relationships/tags" Target="../tags/tag22.xml"/><Relationship Id="rId12" Type="http://schemas.openxmlformats.org/officeDocument/2006/relationships/tags" Target="../tags/tag21.xml"/><Relationship Id="rId11" Type="http://schemas.openxmlformats.org/officeDocument/2006/relationships/tags" Target="../tags/tag20.xml"/><Relationship Id="rId10" Type="http://schemas.openxmlformats.org/officeDocument/2006/relationships/tags" Target="../tags/tag19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12"/>
          <p:cNvSpPr txBox="1"/>
          <p:nvPr/>
        </p:nvSpPr>
        <p:spPr>
          <a:xfrm>
            <a:off x="5392921" y="2742501"/>
            <a:ext cx="6556347" cy="1881062"/>
          </a:xfrm>
          <a:prstGeom prst="rect">
            <a:avLst/>
          </a:prstGeom>
        </p:spPr>
        <p:txBody>
          <a:bodyPr vert="horz" lIns="0" tIns="0" rIns="0" bIns="0" rtlCol="0" anchor="ctr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  <a:defRPr/>
            </a:pPr>
            <a:endParaRPr lang="en-US" altLang="zh-CN" sz="19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5597236" y="3806252"/>
          <a:ext cx="521051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5257"/>
                <a:gridCol w="2605257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小组成员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分工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杨姚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Web </a:t>
                      </a:r>
                      <a:r>
                        <a:rPr lang="zh-CN" altLang="en-US" dirty="0"/>
                        <a:t>应用开发与部署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马艺华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核心算法的实现与设计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王帅朝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代码调试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张佳慧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测试与</a:t>
                      </a:r>
                      <a:r>
                        <a:rPr lang="en-US" altLang="zh-CN" dirty="0"/>
                        <a:t>PPT</a:t>
                      </a:r>
                      <a:r>
                        <a:rPr lang="zh-CN" altLang="en-US" dirty="0"/>
                        <a:t>制作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5470882" y="1579471"/>
            <a:ext cx="5979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5643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文本循环移位与排序工具</a:t>
            </a:r>
            <a:endParaRPr lang="zh-CN" altLang="en-US" sz="3600" b="1" dirty="0">
              <a:solidFill>
                <a:srgbClr val="056437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96000" y="5972110"/>
            <a:ext cx="332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56437"/>
                </a:solidFill>
              </a:rPr>
              <a:t>汇报时间</a:t>
            </a:r>
            <a:r>
              <a:rPr lang="zh-CN" altLang="en-US" dirty="0"/>
              <a:t>：</a:t>
            </a:r>
            <a:r>
              <a:rPr lang="en-US" altLang="zh-CN" dirty="0"/>
              <a:t>2025</a:t>
            </a:r>
            <a:r>
              <a:rPr lang="zh-CN" altLang="en-US" dirty="0"/>
              <a:t>年</a:t>
            </a:r>
            <a:r>
              <a:rPr lang="en-US" altLang="zh-CN" dirty="0"/>
              <a:t>5</a:t>
            </a:r>
            <a:r>
              <a:rPr lang="zh-CN" altLang="en-US" dirty="0"/>
              <a:t>月</a:t>
            </a:r>
            <a:r>
              <a:rPr lang="en-US" altLang="zh-CN" dirty="0"/>
              <a:t>21</a:t>
            </a:r>
            <a:r>
              <a:rPr lang="zh-CN" altLang="en-US" dirty="0"/>
              <a:t>日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980219" y="2364681"/>
            <a:ext cx="2732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——</a:t>
            </a:r>
            <a:r>
              <a:rPr lang="zh-CN" altLang="en-US" sz="2000" dirty="0"/>
              <a:t>软件工程课程汇报</a:t>
            </a:r>
            <a:endParaRPr lang="zh-CN" alt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28717" y="235111"/>
            <a:ext cx="8643848" cy="480131"/>
          </a:xfrm>
        </p:spPr>
        <p:txBody>
          <a:bodyPr/>
          <a:lstStyle/>
          <a:p>
            <a:r>
              <a:rPr lang="zh-CN" altLang="en-US" dirty="0"/>
              <a:t>软件过程选择与合理性分析</a:t>
            </a:r>
            <a:endParaRPr lang="zh-CN" altLang="en-US" dirty="0"/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 flipH="1">
            <a:off x="6178321" y="881223"/>
            <a:ext cx="45719" cy="53343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103005" y="959388"/>
            <a:ext cx="194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迭代式开发模型 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028148" y="1420742"/>
            <a:ext cx="0" cy="422536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3018118" y="1488721"/>
            <a:ext cx="5976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3561976" y="1304056"/>
            <a:ext cx="1141505" cy="369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初始阶段</a:t>
            </a:r>
            <a:endParaRPr lang="zh-CN" altLang="en-US" sz="1600" dirty="0"/>
          </a:p>
        </p:txBody>
      </p:sp>
      <p:sp>
        <p:nvSpPr>
          <p:cNvPr id="19" name="矩形 18"/>
          <p:cNvSpPr/>
          <p:nvPr/>
        </p:nvSpPr>
        <p:spPr>
          <a:xfrm>
            <a:off x="3099865" y="1805014"/>
            <a:ext cx="2850776" cy="7164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>
              <a:buFont typeface="+mj-lt"/>
              <a:buAutoNum type="arabicPeriod"/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理解需求 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Font typeface="+mj-lt"/>
              <a:buAutoNum type="arabicPeriod"/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核心算法的原型设计与初步实现。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Font typeface="+mj-lt"/>
              <a:buAutoNum type="arabicPeriod"/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参考课程中 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KWIC 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问题的不同架构解决方案，初步构思项目结构。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rcRect l="5487" t="81307" b="4286"/>
          <a:stretch>
            <a:fillRect/>
          </a:stretch>
        </p:blipFill>
        <p:spPr>
          <a:xfrm>
            <a:off x="3044279" y="2554043"/>
            <a:ext cx="3019585" cy="50591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"/>
          <a:srcRect l="7739" t="6449" b="79865"/>
          <a:stretch>
            <a:fillRect/>
          </a:stretch>
        </p:blipFill>
        <p:spPr>
          <a:xfrm>
            <a:off x="3077791" y="3012598"/>
            <a:ext cx="2970566" cy="416402"/>
          </a:xfrm>
          <a:prstGeom prst="rect">
            <a:avLst/>
          </a:prstGeom>
        </p:spPr>
      </p:pic>
      <p:cxnSp>
        <p:nvCxnSpPr>
          <p:cNvPr id="27" name="直接连接符 26"/>
          <p:cNvCxnSpPr/>
          <p:nvPr/>
        </p:nvCxnSpPr>
        <p:spPr>
          <a:xfrm flipH="1">
            <a:off x="2611718" y="1871215"/>
            <a:ext cx="4064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603364" y="1686549"/>
            <a:ext cx="2008354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迭代</a:t>
            </a:r>
            <a:r>
              <a:rPr lang="en-US" altLang="zh-CN" sz="1200" dirty="0"/>
              <a:t>1</a:t>
            </a:r>
            <a:r>
              <a:rPr lang="zh-CN" altLang="en-US" sz="1200" dirty="0"/>
              <a:t>：围绕命令行功能</a:t>
            </a:r>
            <a:endParaRPr lang="zh-CN" altLang="en-US" sz="1200" dirty="0"/>
          </a:p>
        </p:txBody>
      </p:sp>
      <p:grpSp>
        <p:nvGrpSpPr>
          <p:cNvPr id="47" name="组合 46"/>
          <p:cNvGrpSpPr/>
          <p:nvPr/>
        </p:nvGrpSpPr>
        <p:grpSpPr>
          <a:xfrm>
            <a:off x="287446" y="2097875"/>
            <a:ext cx="2682542" cy="1784963"/>
            <a:chOff x="308640" y="2431661"/>
            <a:chExt cx="2682542" cy="1784963"/>
          </a:xfrm>
        </p:grpSpPr>
        <p:sp>
          <p:nvSpPr>
            <p:cNvPr id="29" name="矩形 28"/>
            <p:cNvSpPr/>
            <p:nvPr/>
          </p:nvSpPr>
          <p:spPr>
            <a:xfrm>
              <a:off x="308640" y="2431661"/>
              <a:ext cx="2682542" cy="177031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27366" y="2462298"/>
              <a:ext cx="266076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zh-CN" altLang="en-US" sz="1200" dirty="0">
                  <a:latin typeface="+mn-lt"/>
                </a:rPr>
                <a:t>开发命令行界面 </a:t>
              </a:r>
              <a:r>
                <a:rPr lang="en-US" altLang="zh-CN" sz="1200" dirty="0">
                  <a:latin typeface="+mn-lt"/>
                </a:rPr>
                <a:t>(qshifter.py)</a:t>
              </a:r>
              <a:r>
                <a:rPr lang="zh-CN" altLang="en-US" sz="1200" dirty="0">
                  <a:latin typeface="+mn-lt"/>
                </a:rPr>
                <a:t>，集成</a:t>
              </a:r>
              <a:r>
                <a:rPr lang="en-US" altLang="zh-CN" sz="1200" dirty="0" err="1">
                  <a:latin typeface="+mn-lt"/>
                </a:rPr>
                <a:t>argparse</a:t>
              </a:r>
              <a:r>
                <a:rPr lang="zh-CN" altLang="en-US" sz="1200" dirty="0">
                  <a:latin typeface="+mn-lt"/>
                </a:rPr>
                <a:t>进行参数处理。</a:t>
              </a:r>
              <a:endParaRPr lang="en-US" altLang="zh-CN" sz="1200" dirty="0">
                <a:latin typeface="+mn-lt"/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zh-CN" altLang="en-US" sz="1200" dirty="0">
                  <a:latin typeface="+mn-lt"/>
                </a:rPr>
                <a:t>实现核心的移位和排序功能在 </a:t>
              </a:r>
              <a:r>
                <a:rPr lang="en-US" altLang="zh-CN" sz="1200" dirty="0">
                  <a:latin typeface="+mn-lt"/>
                </a:rPr>
                <a:t>CLI </a:t>
              </a:r>
              <a:r>
                <a:rPr lang="zh-CN" altLang="en-US" sz="1200" dirty="0">
                  <a:latin typeface="+mn-lt"/>
                </a:rPr>
                <a:t>中的调用。</a:t>
              </a:r>
              <a:endParaRPr lang="en-US" altLang="zh-CN" sz="1200" dirty="0">
                <a:latin typeface="+mn-lt"/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zh-CN" altLang="en-US" sz="1200" dirty="0">
                  <a:latin typeface="+mn-lt"/>
                </a:rPr>
                <a:t>引入辅助工具如 </a:t>
              </a:r>
              <a:r>
                <a:rPr lang="en-US" altLang="zh-CN" sz="1200" dirty="0">
                  <a:latin typeface="+mn-lt"/>
                </a:rPr>
                <a:t>color.py </a:t>
              </a:r>
              <a:r>
                <a:rPr lang="zh-CN" altLang="en-US" sz="1200" dirty="0">
                  <a:latin typeface="+mn-lt"/>
                </a:rPr>
                <a:t>提升用户体验。</a:t>
              </a:r>
              <a:endParaRPr lang="en-US" altLang="zh-CN" sz="1200" dirty="0">
                <a:latin typeface="+mn-lt"/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zh-CN" altLang="en-US" sz="1200" dirty="0">
                  <a:latin typeface="+mn-lt"/>
                </a:rPr>
                <a:t>编写初步的单元测试 </a:t>
              </a:r>
              <a:r>
                <a:rPr lang="en-US" altLang="zh-CN" sz="1200" dirty="0">
                  <a:latin typeface="+mn-lt"/>
                </a:rPr>
                <a:t>(test.py) </a:t>
              </a:r>
              <a:r>
                <a:rPr lang="zh-CN" altLang="en-US" sz="1200" dirty="0">
                  <a:latin typeface="+mn-lt"/>
                </a:rPr>
                <a:t>来验证核心逻辑的正确性。</a:t>
              </a:r>
              <a:endParaRPr lang="en-US" altLang="zh-CN" sz="1200" dirty="0">
                <a:latin typeface="+mn-lt"/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zh-CN" altLang="en-US" sz="1200" dirty="0">
                  <a:latin typeface="+mn-lt"/>
                </a:rPr>
                <a:t>初步验证和调整架构选择。</a:t>
              </a:r>
              <a:endParaRPr lang="zh-CN" altLang="en-US" sz="1200" dirty="0">
                <a:latin typeface="+mn-lt"/>
              </a:endParaRPr>
            </a:p>
          </p:txBody>
        </p:sp>
      </p:grpSp>
      <p:cxnSp>
        <p:nvCxnSpPr>
          <p:cNvPr id="34" name="直接连接符 33"/>
          <p:cNvCxnSpPr/>
          <p:nvPr/>
        </p:nvCxnSpPr>
        <p:spPr>
          <a:xfrm>
            <a:off x="3012624" y="3855575"/>
            <a:ext cx="46616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3474643" y="3706532"/>
            <a:ext cx="2545690" cy="352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迭代 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2 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围绕 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Web 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应用开发的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137536" y="4152958"/>
            <a:ext cx="2843100" cy="158778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>
              <a:buFont typeface="+mj-lt"/>
              <a:buAutoNum type="arabicPeriod"/>
            </a:pPr>
            <a:r>
              <a:rPr lang="zh-CN" altLang="en-US" sz="1200" dirty="0"/>
              <a:t>开发 </a:t>
            </a:r>
            <a:r>
              <a:rPr lang="en-US" altLang="zh-CN" sz="1200" dirty="0"/>
              <a:t>Flask Web </a:t>
            </a:r>
            <a:r>
              <a:rPr lang="zh-CN" altLang="en-US" sz="1200" dirty="0"/>
              <a:t>应用 </a:t>
            </a:r>
            <a:r>
              <a:rPr lang="en-US" altLang="zh-CN" sz="1200" dirty="0"/>
              <a:t>(app.py)</a:t>
            </a:r>
            <a:r>
              <a:rPr lang="zh-CN" altLang="en-US" sz="1200" dirty="0"/>
              <a:t>，搭建基本 </a:t>
            </a:r>
            <a:r>
              <a:rPr lang="en-US" altLang="zh-CN" sz="1200" dirty="0"/>
              <a:t>Web </a:t>
            </a:r>
            <a:r>
              <a:rPr lang="zh-CN" altLang="en-US" sz="1200" dirty="0"/>
              <a:t>框架。</a:t>
            </a:r>
            <a:endParaRPr lang="en-US" altLang="zh-CN" sz="1200" dirty="0"/>
          </a:p>
          <a:p>
            <a:pPr marL="228600" indent="-228600">
              <a:buFont typeface="+mj-lt"/>
              <a:buAutoNum type="arabicPeriod"/>
            </a:pPr>
            <a:r>
              <a:rPr lang="zh-CN" altLang="en-US" sz="1200" dirty="0"/>
              <a:t>设计并实现 </a:t>
            </a:r>
            <a:r>
              <a:rPr lang="en-US" altLang="zh-CN" sz="1200" dirty="0"/>
              <a:t>HTML </a:t>
            </a:r>
            <a:r>
              <a:rPr lang="zh-CN" altLang="en-US" sz="1200" dirty="0"/>
              <a:t>模板 </a:t>
            </a:r>
            <a:r>
              <a:rPr lang="en-US" altLang="zh-CN" sz="1200" dirty="0"/>
              <a:t>(form.html, result.html </a:t>
            </a:r>
            <a:r>
              <a:rPr lang="zh-CN" altLang="en-US" sz="1200" dirty="0"/>
              <a:t>等</a:t>
            </a:r>
            <a:r>
              <a:rPr lang="en-US" altLang="zh-CN" sz="1200" dirty="0"/>
              <a:t>)</a:t>
            </a:r>
            <a:r>
              <a:rPr lang="zh-CN" altLang="en-US" sz="1200" dirty="0"/>
              <a:t>，提供 </a:t>
            </a:r>
            <a:r>
              <a:rPr lang="en-US" altLang="zh-CN" sz="1200" dirty="0"/>
              <a:t>Web </a:t>
            </a:r>
            <a:r>
              <a:rPr lang="zh-CN" altLang="en-US" sz="1200" dirty="0"/>
              <a:t>用户交互界面。</a:t>
            </a:r>
            <a:endParaRPr lang="en-US" altLang="zh-CN" sz="1200" dirty="0"/>
          </a:p>
          <a:p>
            <a:pPr marL="228600" indent="-228600">
              <a:buFont typeface="+mj-lt"/>
              <a:buAutoNum type="arabicPeriod"/>
            </a:pPr>
            <a:r>
              <a:rPr lang="zh-CN" altLang="en-US" sz="1200" dirty="0"/>
              <a:t>实现通过 </a:t>
            </a:r>
            <a:r>
              <a:rPr lang="en-US" altLang="zh-CN" sz="1200" dirty="0"/>
              <a:t>Web </a:t>
            </a:r>
            <a:r>
              <a:rPr lang="zh-CN" altLang="en-US" sz="1200" dirty="0"/>
              <a:t>表单提交文本和上传文件的功能。</a:t>
            </a:r>
            <a:endParaRPr lang="en-US" altLang="zh-CN" sz="1200" dirty="0"/>
          </a:p>
        </p:txBody>
      </p:sp>
      <p:cxnSp>
        <p:nvCxnSpPr>
          <p:cNvPr id="38" name="直接连接符 37"/>
          <p:cNvCxnSpPr/>
          <p:nvPr/>
        </p:nvCxnSpPr>
        <p:spPr>
          <a:xfrm flipH="1">
            <a:off x="2510122" y="4338230"/>
            <a:ext cx="508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603367" y="4152958"/>
            <a:ext cx="2008351" cy="3526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迭代 </a:t>
            </a:r>
            <a:r>
              <a:rPr lang="en-US" altLang="zh-CN" sz="1200" dirty="0"/>
              <a:t>3 </a:t>
            </a:r>
            <a:r>
              <a:rPr lang="zh-CN" altLang="en-US" sz="1200" dirty="0"/>
              <a:t>近期完善和修复</a:t>
            </a:r>
            <a:endParaRPr lang="zh-CN" altLang="en-US" sz="1200" dirty="0"/>
          </a:p>
        </p:txBody>
      </p:sp>
      <p:grpSp>
        <p:nvGrpSpPr>
          <p:cNvPr id="48" name="组合 47"/>
          <p:cNvGrpSpPr/>
          <p:nvPr/>
        </p:nvGrpSpPr>
        <p:grpSpPr>
          <a:xfrm>
            <a:off x="263865" y="4579085"/>
            <a:ext cx="2764283" cy="1319527"/>
            <a:chOff x="279996" y="4769752"/>
            <a:chExt cx="2764283" cy="1319527"/>
          </a:xfrm>
        </p:grpSpPr>
        <p:sp>
          <p:nvSpPr>
            <p:cNvPr id="43" name="矩形 42"/>
            <p:cNvSpPr/>
            <p:nvPr/>
          </p:nvSpPr>
          <p:spPr>
            <a:xfrm>
              <a:off x="313587" y="4769752"/>
              <a:ext cx="2644869" cy="131952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279996" y="4799018"/>
              <a:ext cx="276428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zh-CN" altLang="en-US" sz="1200" dirty="0">
                  <a:latin typeface="+mn-lt"/>
                </a:rPr>
                <a:t>根据测试和使用反馈，完善命令行高级功能 </a:t>
              </a:r>
              <a:r>
                <a:rPr lang="en-US" altLang="zh-CN" sz="1200" dirty="0">
                  <a:latin typeface="+mn-lt"/>
                </a:rPr>
                <a:t>(</a:t>
              </a:r>
              <a:r>
                <a:rPr lang="zh-CN" altLang="en-US" sz="1200" dirty="0">
                  <a:latin typeface="+mn-lt"/>
                </a:rPr>
                <a:t>如计划中的 </a:t>
              </a:r>
              <a:r>
                <a:rPr lang="en-US" altLang="zh-CN" sz="1200" dirty="0">
                  <a:latin typeface="+mn-lt"/>
                </a:rPr>
                <a:t>-f </a:t>
              </a:r>
              <a:r>
                <a:rPr lang="zh-CN" altLang="en-US" sz="1200" dirty="0">
                  <a:latin typeface="+mn-lt"/>
                </a:rPr>
                <a:t>文件处理</a:t>
              </a:r>
              <a:r>
                <a:rPr lang="en-US" altLang="zh-CN" sz="1200" dirty="0">
                  <a:latin typeface="+mn-lt"/>
                </a:rPr>
                <a:t>, -v </a:t>
              </a:r>
              <a:r>
                <a:rPr lang="zh-CN" altLang="en-US" sz="1200" dirty="0">
                  <a:latin typeface="+mn-lt"/>
                </a:rPr>
                <a:t>详细信息输出</a:t>
              </a:r>
              <a:r>
                <a:rPr lang="en-US" altLang="zh-CN" sz="1200" dirty="0">
                  <a:latin typeface="+mn-lt"/>
                </a:rPr>
                <a:t>)</a:t>
              </a:r>
              <a:r>
                <a:rPr lang="zh-CN" altLang="en-US" sz="1200" dirty="0">
                  <a:latin typeface="+mn-lt"/>
                </a:rPr>
                <a:t>。</a:t>
              </a:r>
              <a:endParaRPr lang="en-US" altLang="zh-CN" sz="1200" dirty="0">
                <a:latin typeface="+mn-lt"/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zh-CN" altLang="en-US" sz="1200" dirty="0">
                  <a:latin typeface="+mn-lt"/>
                </a:rPr>
                <a:t>增强 </a:t>
              </a:r>
              <a:r>
                <a:rPr lang="en-US" altLang="zh-CN" sz="1200" dirty="0">
                  <a:latin typeface="+mn-lt"/>
                </a:rPr>
                <a:t>Web </a:t>
              </a:r>
              <a:r>
                <a:rPr lang="zh-CN" altLang="en-US" sz="1200" dirty="0">
                  <a:latin typeface="+mn-lt"/>
                </a:rPr>
                <a:t>端文件上传的安全措施 </a:t>
              </a:r>
              <a:r>
                <a:rPr lang="en-US" altLang="zh-CN" sz="1200" dirty="0">
                  <a:latin typeface="+mn-lt"/>
                </a:rPr>
                <a:t>(</a:t>
              </a:r>
              <a:r>
                <a:rPr lang="zh-CN" altLang="en-US" sz="1200" dirty="0">
                  <a:latin typeface="+mn-lt"/>
                </a:rPr>
                <a:t>如 </a:t>
              </a:r>
              <a:r>
                <a:rPr lang="en-US" altLang="zh-CN" sz="1200" dirty="0">
                  <a:latin typeface="+mn-lt"/>
                </a:rPr>
                <a:t>app.py </a:t>
              </a:r>
              <a:r>
                <a:rPr lang="zh-CN" altLang="en-US" sz="1200" dirty="0">
                  <a:latin typeface="+mn-lt"/>
                </a:rPr>
                <a:t>中的 </a:t>
              </a:r>
              <a:r>
                <a:rPr lang="en-US" altLang="zh-CN" sz="1200" dirty="0">
                  <a:latin typeface="+mn-lt"/>
                </a:rPr>
                <a:t>TODO)</a:t>
              </a:r>
              <a:r>
                <a:rPr lang="zh-CN" altLang="en-US" sz="1200" dirty="0">
                  <a:latin typeface="+mn-lt"/>
                </a:rPr>
                <a:t>。</a:t>
              </a:r>
              <a:endParaRPr lang="en-US" altLang="zh-CN" sz="1200" dirty="0">
                <a:latin typeface="+mn-lt"/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zh-CN" altLang="en-US" sz="1200" dirty="0">
                  <a:latin typeface="+mn-lt"/>
                </a:rPr>
                <a:t>修复 </a:t>
              </a:r>
              <a:r>
                <a:rPr lang="en-US" altLang="zh-CN" sz="1200" dirty="0">
                  <a:latin typeface="+mn-lt"/>
                </a:rPr>
                <a:t>Bug</a:t>
              </a:r>
              <a:r>
                <a:rPr lang="zh-CN" altLang="en-US" sz="1200" dirty="0">
                  <a:latin typeface="+mn-lt"/>
                </a:rPr>
                <a:t>，优化代码结构和性能</a:t>
              </a:r>
              <a:endParaRPr lang="zh-CN" altLang="en-US" sz="1200" dirty="0">
                <a:latin typeface="+mn-lt"/>
              </a:endParaRPr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7799294" y="934724"/>
            <a:ext cx="3388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选择原因与合理性分析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6689417" y="1635367"/>
            <a:ext cx="4916608" cy="3538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600" dirty="0"/>
              <a:t>核心功能（循环移位与排序）明确，但迭代可以探索和验证其最佳实现和架构决策（如课程中讨论的 </a:t>
            </a:r>
            <a:r>
              <a:rPr lang="en-US" altLang="zh-CN" sz="1600" b="1" dirty="0"/>
              <a:t>Pipe-and-Filter</a:t>
            </a:r>
            <a:r>
              <a:rPr lang="zh-CN" altLang="en-US" sz="1600" dirty="0"/>
              <a:t>管道</a:t>
            </a:r>
            <a:r>
              <a:rPr lang="en-US" altLang="zh-CN" sz="1600" dirty="0"/>
              <a:t>-</a:t>
            </a:r>
            <a:r>
              <a:rPr lang="zh-CN" altLang="en-US" sz="1600" dirty="0"/>
              <a:t>过滤器）。</a:t>
            </a:r>
            <a:endParaRPr lang="en-US" altLang="zh-CN" sz="16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16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600" dirty="0"/>
              <a:t>每个迭代产出可运行和可测试的软件版本，便于对照课程中的架构原则（如模块化、</a:t>
            </a:r>
            <a:r>
              <a:rPr lang="en-US" altLang="zh-CN" sz="1600" dirty="0"/>
              <a:t>NFRs</a:t>
            </a:r>
            <a:r>
              <a:rPr lang="zh-CN" altLang="en-US" sz="1600" dirty="0"/>
              <a:t>）进行评估和调整。</a:t>
            </a:r>
            <a:endParaRPr lang="en-US" altLang="zh-CN" sz="16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16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600" dirty="0"/>
              <a:t>将架构设计和实现分解。例如，核心</a:t>
            </a:r>
            <a:r>
              <a:rPr lang="en-US" altLang="zh-CN" sz="1600" dirty="0" err="1">
                <a:latin typeface="微软雅黑" panose="020B0503020204020204" pitchFamily="34" charset="-122"/>
              </a:rPr>
              <a:t>QuickShifer</a:t>
            </a:r>
            <a:r>
              <a:rPr lang="zh-CN" altLang="en-US" sz="1600" dirty="0"/>
              <a:t>的设计和测试先行，后续再集成到 </a:t>
            </a:r>
            <a:r>
              <a:rPr lang="en-US" altLang="zh-CN" sz="1600" dirty="0"/>
              <a:t>CLI </a:t>
            </a:r>
            <a:r>
              <a:rPr lang="zh-CN" altLang="en-US" sz="1600" dirty="0"/>
              <a:t>和 </a:t>
            </a:r>
            <a:r>
              <a:rPr lang="en-US" altLang="zh-CN" sz="1600" dirty="0"/>
              <a:t>Web </a:t>
            </a:r>
            <a:r>
              <a:rPr lang="zh-CN" altLang="en-US" sz="1600" dirty="0"/>
              <a:t>界面，降低了早期复杂度。</a:t>
            </a:r>
            <a:endParaRPr lang="en-US" altLang="zh-CN" sz="16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16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600" dirty="0"/>
              <a:t>迭代可以完成对非功能需求（性能、可修改性、安全性等）的细化和增强</a:t>
            </a:r>
            <a:endParaRPr lang="en-US" altLang="zh-CN" sz="1600" dirty="0"/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软件架构选择与合理性分析</a:t>
            </a:r>
            <a:endParaRPr lang="zh-CN" altLang="en-US" dirty="0"/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2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688409" y="1137497"/>
            <a:ext cx="5815105" cy="44451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>
                <a:latin typeface="+mj-lt"/>
              </a:rPr>
              <a:t>核心处理模块 </a:t>
            </a:r>
            <a:r>
              <a:rPr lang="en-US" altLang="zh-CN" sz="1600" b="1" dirty="0">
                <a:latin typeface="+mj-lt"/>
              </a:rPr>
              <a:t>(</a:t>
            </a:r>
            <a:r>
              <a:rPr lang="en-US" altLang="zh-CN" sz="1600" b="1" dirty="0" err="1">
                <a:latin typeface="+mj-lt"/>
              </a:rPr>
              <a:t>QuickShifter</a:t>
            </a:r>
            <a:r>
              <a:rPr lang="en-US" altLang="zh-CN" sz="1600" b="1" dirty="0">
                <a:latin typeface="+mj-lt"/>
              </a:rPr>
              <a:t>) : </a:t>
            </a:r>
            <a:r>
              <a:rPr lang="zh-CN" altLang="en-US" sz="1600" b="1" dirty="0">
                <a:latin typeface="+mj-lt"/>
              </a:rPr>
              <a:t>管道</a:t>
            </a:r>
            <a:r>
              <a:rPr lang="en-US" altLang="zh-CN" sz="1600" b="1" dirty="0">
                <a:latin typeface="+mj-lt"/>
              </a:rPr>
              <a:t>-</a:t>
            </a:r>
            <a:r>
              <a:rPr lang="zh-CN" altLang="en-US" sz="1600" b="1" dirty="0">
                <a:latin typeface="+mj-lt"/>
              </a:rPr>
              <a:t>过滤器 </a:t>
            </a:r>
            <a:r>
              <a:rPr lang="en-US" altLang="zh-CN" sz="1600" b="1" dirty="0">
                <a:latin typeface="+mj-lt"/>
              </a:rPr>
              <a:t>Pipe-and-Filter</a:t>
            </a:r>
            <a:r>
              <a:rPr lang="zh-CN" altLang="en-US" sz="1600" b="1" dirty="0">
                <a:latin typeface="+mj-lt"/>
              </a:rPr>
              <a:t> </a:t>
            </a:r>
            <a:endParaRPr lang="zh-CN" altLang="en-US" sz="2000" b="1" dirty="0">
              <a:latin typeface="+mj-lt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542528" y="2376441"/>
            <a:ext cx="753035" cy="71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1295563" y="2154185"/>
            <a:ext cx="1661459" cy="4445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Filter1</a:t>
            </a:r>
            <a:r>
              <a:rPr lang="zh-CN" altLang="en-US" sz="1400" dirty="0"/>
              <a:t>：拆分单词</a:t>
            </a:r>
            <a:endParaRPr lang="zh-CN" altLang="en-US" sz="1400" dirty="0"/>
          </a:p>
        </p:txBody>
      </p:sp>
      <p:sp>
        <p:nvSpPr>
          <p:cNvPr id="20" name="矩形 19"/>
          <p:cNvSpPr/>
          <p:nvPr/>
        </p:nvSpPr>
        <p:spPr>
          <a:xfrm>
            <a:off x="3692128" y="2147083"/>
            <a:ext cx="1661459" cy="4445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Filter2</a:t>
            </a:r>
            <a:r>
              <a:rPr lang="zh-CN" altLang="en-US" sz="1400" dirty="0"/>
              <a:t>：循环移位</a:t>
            </a:r>
            <a:endParaRPr lang="zh-CN" altLang="en-US" sz="1400" dirty="0"/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2957022" y="2369339"/>
            <a:ext cx="735106" cy="71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5984104" y="2154185"/>
            <a:ext cx="1816848" cy="4445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Filter3</a:t>
            </a:r>
            <a:r>
              <a:rPr lang="zh-CN" altLang="en-US" sz="1400" dirty="0"/>
              <a:t>：自定义排序</a:t>
            </a:r>
            <a:endParaRPr lang="zh-CN" altLang="en-US" sz="1400" dirty="0"/>
          </a:p>
        </p:txBody>
      </p:sp>
      <p:cxnSp>
        <p:nvCxnSpPr>
          <p:cNvPr id="23" name="直接箭头连接符 22"/>
          <p:cNvCxnSpPr>
            <a:stCxn id="20" idx="3"/>
          </p:cNvCxnSpPr>
          <p:nvPr/>
        </p:nvCxnSpPr>
        <p:spPr>
          <a:xfrm>
            <a:off x="5353587" y="2369339"/>
            <a:ext cx="64844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8607775" y="2161285"/>
            <a:ext cx="1816848" cy="4445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Filter4</a:t>
            </a:r>
            <a:r>
              <a:rPr lang="zh-CN" altLang="en-US" sz="1400" dirty="0"/>
              <a:t>：准备输出</a:t>
            </a:r>
            <a:endParaRPr lang="zh-CN" altLang="en-US" sz="1400" dirty="0"/>
          </a:p>
        </p:txBody>
      </p:sp>
      <p:cxnSp>
        <p:nvCxnSpPr>
          <p:cNvPr id="25" name="直接箭头连接符 24"/>
          <p:cNvCxnSpPr>
            <a:endCxn id="24" idx="1"/>
          </p:cNvCxnSpPr>
          <p:nvPr/>
        </p:nvCxnSpPr>
        <p:spPr>
          <a:xfrm>
            <a:off x="7800952" y="2377564"/>
            <a:ext cx="806823" cy="59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10424624" y="2391767"/>
            <a:ext cx="72315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1286412" y="2760884"/>
            <a:ext cx="1661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将输入字符串按空格分割成单词列表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692128" y="2684702"/>
            <a:ext cx="1661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接收单词列表，通过迭代器逐个生成所有可能的循环移位组合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984104" y="2668552"/>
            <a:ext cx="1661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列表中的所有移位字符串，根据规则进行排序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553613" y="2668552"/>
            <a:ext cx="1661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将输入字符串按空格分割成单词列表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57352" y="1894938"/>
            <a:ext cx="1183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输入的字符串</a:t>
            </a:r>
            <a:endParaRPr lang="zh-CN" altLang="en-US" sz="1200" dirty="0"/>
          </a:p>
        </p:txBody>
      </p:sp>
      <p:sp>
        <p:nvSpPr>
          <p:cNvPr id="45" name="文本框 44"/>
          <p:cNvSpPr txBox="1"/>
          <p:nvPr/>
        </p:nvSpPr>
        <p:spPr>
          <a:xfrm>
            <a:off x="2722444" y="1903369"/>
            <a:ext cx="1420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拆分后字符串列表</a:t>
            </a:r>
            <a:endParaRPr lang="zh-CN" altLang="en-US" sz="1200" dirty="0"/>
          </a:p>
        </p:txBody>
      </p:sp>
      <p:sp>
        <p:nvSpPr>
          <p:cNvPr id="48" name="文本框 47"/>
          <p:cNvSpPr txBox="1"/>
          <p:nvPr/>
        </p:nvSpPr>
        <p:spPr>
          <a:xfrm>
            <a:off x="4836435" y="1898750"/>
            <a:ext cx="1945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所有移位后字符串的列表</a:t>
            </a:r>
            <a:endParaRPr lang="zh-CN" altLang="en-US" sz="1200" dirty="0"/>
          </a:p>
        </p:txBody>
      </p:sp>
      <p:sp>
        <p:nvSpPr>
          <p:cNvPr id="50" name="文本框 49"/>
          <p:cNvSpPr txBox="1"/>
          <p:nvPr/>
        </p:nvSpPr>
        <p:spPr>
          <a:xfrm>
            <a:off x="7439001" y="1773393"/>
            <a:ext cx="194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经过规则排序后的移位字符串列表</a:t>
            </a:r>
            <a:endParaRPr lang="zh-CN" altLang="en-US" sz="1200" dirty="0"/>
          </a:p>
        </p:txBody>
      </p:sp>
      <p:sp>
        <p:nvSpPr>
          <p:cNvPr id="51" name="文本框 50"/>
          <p:cNvSpPr txBox="1"/>
          <p:nvPr/>
        </p:nvSpPr>
        <p:spPr>
          <a:xfrm>
            <a:off x="10279225" y="1903368"/>
            <a:ext cx="1945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循环移位字符串列表</a:t>
            </a:r>
            <a:endParaRPr lang="zh-CN" altLang="en-US" sz="1200" dirty="0"/>
          </a:p>
        </p:txBody>
      </p:sp>
      <p:sp>
        <p:nvSpPr>
          <p:cNvPr id="53" name="矩形: 圆角 52"/>
          <p:cNvSpPr/>
          <p:nvPr/>
        </p:nvSpPr>
        <p:spPr>
          <a:xfrm>
            <a:off x="1018894" y="3622799"/>
            <a:ext cx="1327215" cy="44451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>
                <a:latin typeface="+mj-lt"/>
              </a:rPr>
              <a:t>合理性分析</a:t>
            </a:r>
            <a:endParaRPr lang="zh-CN" altLang="en-US" sz="2000" b="1" dirty="0">
              <a:latin typeface="+mj-lt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968188" y="4279978"/>
            <a:ext cx="66186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/>
              <a:t>可修改性 </a:t>
            </a:r>
            <a:r>
              <a:rPr lang="en-US" altLang="zh-CN" sz="1600" dirty="0"/>
              <a:t>(Modifiability)</a:t>
            </a:r>
            <a:r>
              <a:rPr lang="zh-CN" altLang="en-US" sz="1600" dirty="0"/>
              <a:t>良好：更改排序算法主要影响“排序过滤器”；更改移位逻辑影响“移位过     滤器”。各过滤器逻辑相对独立</a:t>
            </a:r>
            <a:endParaRPr lang="en-US" altLang="zh-CN" sz="1600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16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/>
              <a:t>可增强性 </a:t>
            </a:r>
            <a:r>
              <a:rPr lang="en-US" altLang="zh-CN" sz="1600" dirty="0"/>
              <a:t>(</a:t>
            </a:r>
            <a:r>
              <a:rPr lang="en-US" altLang="zh-CN" sz="1600" dirty="0" err="1">
                <a:latin typeface="+mn-ea"/>
                <a:ea typeface="+mn-ea"/>
              </a:rPr>
              <a:t>Enhanceability</a:t>
            </a:r>
            <a:r>
              <a:rPr lang="en-US" altLang="zh-CN" sz="1600" dirty="0"/>
              <a:t>): </a:t>
            </a:r>
            <a:r>
              <a:rPr lang="zh-CN" altLang="en-US" sz="1600" dirty="0"/>
              <a:t>易于在处理流程中插入新的“过滤器”</a:t>
            </a:r>
            <a:endParaRPr lang="zh-CN" altLang="en-US" sz="1600" dirty="0"/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20198" y="288360"/>
            <a:ext cx="8643848" cy="480131"/>
          </a:xfrm>
        </p:spPr>
        <p:txBody>
          <a:bodyPr/>
          <a:lstStyle/>
          <a:p>
            <a:r>
              <a:rPr lang="zh-CN" altLang="en-US" dirty="0"/>
              <a:t>用户交互设计</a:t>
            </a:r>
            <a:endParaRPr lang="zh-CN" altLang="en-US" dirty="0"/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3857" y="1100460"/>
            <a:ext cx="74875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基于分层架构，设计并实现了多种用户交互方式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857" y="2788168"/>
            <a:ext cx="3086289" cy="2503736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73857" y="1661684"/>
            <a:ext cx="45805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6434"/>
              </a:buClr>
              <a:buFont typeface="Wingdings" panose="05000000000000000000" pitchFamily="2" charset="2"/>
              <a:buChar char="l"/>
            </a:pPr>
            <a:r>
              <a:rPr lang="zh-CN" altLang="en-US" dirty="0"/>
              <a:t>命令行界面 </a:t>
            </a:r>
            <a:r>
              <a:rPr lang="en-US" altLang="zh-CN" dirty="0"/>
              <a:t>(CLI): </a:t>
            </a:r>
            <a:r>
              <a:rPr lang="zh-CN" altLang="en-US" dirty="0"/>
              <a:t>通过</a:t>
            </a:r>
            <a:r>
              <a:rPr lang="en-US" altLang="zh-CN" dirty="0" err="1"/>
              <a:t>argparse</a:t>
            </a:r>
            <a:r>
              <a:rPr lang="zh-CN" altLang="en-US" dirty="0"/>
              <a:t>提供参数化操作，设有交互式控制台。</a:t>
            </a:r>
            <a:endParaRPr lang="en-US" altLang="zh-CN" dirty="0"/>
          </a:p>
        </p:txBody>
      </p:sp>
      <p:sp>
        <p:nvSpPr>
          <p:cNvPr id="18" name="文本框 17"/>
          <p:cNvSpPr txBox="1"/>
          <p:nvPr/>
        </p:nvSpPr>
        <p:spPr>
          <a:xfrm>
            <a:off x="6538969" y="1668630"/>
            <a:ext cx="54062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6434"/>
              </a:buClr>
              <a:buFont typeface="Wingdings" panose="05000000000000000000" pitchFamily="2" charset="2"/>
              <a:buChar char="l"/>
            </a:pPr>
            <a:r>
              <a:rPr lang="en-US" altLang="zh-CN" dirty="0"/>
              <a:t>Web </a:t>
            </a:r>
            <a:r>
              <a:rPr lang="zh-CN" altLang="en-US" dirty="0"/>
              <a:t>应用界面</a:t>
            </a:r>
            <a:r>
              <a:rPr lang="en-US" altLang="zh-CN" dirty="0"/>
              <a:t>: </a:t>
            </a:r>
            <a:r>
              <a:rPr lang="zh-CN" altLang="en-US" dirty="0"/>
              <a:t>通过 </a:t>
            </a:r>
            <a:r>
              <a:rPr lang="en-US" altLang="zh-CN" dirty="0"/>
              <a:t>Flask </a:t>
            </a:r>
            <a:r>
              <a:rPr lang="zh-CN" altLang="en-US" dirty="0"/>
              <a:t>和 </a:t>
            </a:r>
            <a:r>
              <a:rPr lang="en-US" altLang="zh-CN" dirty="0"/>
              <a:t>HTML </a:t>
            </a:r>
            <a:r>
              <a:rPr lang="zh-CN" altLang="en-US" dirty="0"/>
              <a:t>模板，为用户提供了直观的图形化文本输入和文件上传功能，显著降低了使用门槛。</a:t>
            </a:r>
            <a:endParaRPr lang="en-US" altLang="zh-CN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227" y="2788168"/>
            <a:ext cx="2728681" cy="282418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rcRect r="11166"/>
          <a:stretch>
            <a:fillRect/>
          </a:stretch>
        </p:blipFill>
        <p:spPr>
          <a:xfrm>
            <a:off x="9242078" y="2660362"/>
            <a:ext cx="2551583" cy="2951990"/>
          </a:xfrm>
          <a:prstGeom prst="rect">
            <a:avLst/>
          </a:prstGeom>
        </p:spPr>
      </p:pic>
      <p:cxnSp>
        <p:nvCxnSpPr>
          <p:cNvPr id="24" name="直接箭头连接符 23"/>
          <p:cNvCxnSpPr/>
          <p:nvPr/>
        </p:nvCxnSpPr>
        <p:spPr>
          <a:xfrm>
            <a:off x="8987050" y="4040036"/>
            <a:ext cx="307075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774076" y="253904"/>
            <a:ext cx="8643848" cy="480131"/>
          </a:xfrm>
        </p:spPr>
        <p:txBody>
          <a:bodyPr/>
          <a:lstStyle/>
          <a:p>
            <a:r>
              <a:rPr lang="zh-CN" altLang="en-US" dirty="0"/>
              <a:t>问题与展望</a:t>
            </a:r>
            <a:endParaRPr lang="zh-CN" altLang="en-US" dirty="0"/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4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1023580" y="1028327"/>
            <a:ext cx="3173105" cy="5595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+mj-lt"/>
              </a:rPr>
              <a:t>当前存在的问题与待改进 </a:t>
            </a:r>
            <a:endParaRPr lang="zh-CN" altLang="en-US" b="1" dirty="0">
              <a:latin typeface="+mj-lt"/>
            </a:endParaRPr>
          </a:p>
        </p:txBody>
      </p:sp>
      <p:grpSp>
        <p:nvGrpSpPr>
          <p:cNvPr id="33" name="组合 32"/>
          <p:cNvGrpSpPr/>
          <p:nvPr>
            <p:custDataLst>
              <p:tags r:id="rId1"/>
            </p:custDataLst>
          </p:nvPr>
        </p:nvGrpSpPr>
        <p:grpSpPr>
          <a:xfrm>
            <a:off x="1742301" y="1971182"/>
            <a:ext cx="9250898" cy="3844162"/>
            <a:chOff x="1742301" y="1971182"/>
            <a:chExt cx="9250898" cy="3844162"/>
          </a:xfrm>
        </p:grpSpPr>
        <p:grpSp>
          <p:nvGrpSpPr>
            <p:cNvPr id="4" name="组合 3"/>
            <p:cNvGrpSpPr/>
            <p:nvPr/>
          </p:nvGrpSpPr>
          <p:grpSpPr>
            <a:xfrm>
              <a:off x="1742301" y="1995517"/>
              <a:ext cx="2454385" cy="3640181"/>
              <a:chOff x="-7175" y="2028023"/>
              <a:chExt cx="2031304" cy="3640181"/>
            </a:xfrm>
          </p:grpSpPr>
          <p:sp>
            <p:nvSpPr>
              <p:cNvPr id="28" name="1"/>
              <p:cNvSpPr/>
              <p:nvPr>
                <p:custDataLst>
                  <p:tags r:id="rId2"/>
                </p:custDataLst>
              </p:nvPr>
            </p:nvSpPr>
            <p:spPr>
              <a:xfrm>
                <a:off x="8712" y="2776182"/>
                <a:ext cx="1999530" cy="2892022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25000"/>
                  <a:lumOff val="75000"/>
                  <a:alpha val="20000"/>
                </a:schemeClr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9" name="Title-1"/>
              <p:cNvSpPr/>
              <p:nvPr>
                <p:custDataLst>
                  <p:tags r:id="rId3"/>
                </p:custDataLst>
              </p:nvPr>
            </p:nvSpPr>
            <p:spPr>
              <a:xfrm>
                <a:off x="-7175" y="2028023"/>
                <a:ext cx="2031304" cy="369332"/>
              </a:xfrm>
              <a:prstGeom prst="roundRect">
                <a:avLst>
                  <a:gd name="adj" fmla="val 0"/>
                </a:avLst>
              </a:prstGeom>
              <a:solidFill>
                <a:schemeClr val="accent1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accent1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r>
                  <a:rPr lang="en-US" altLang="zh-CN" b="1" dirty="0">
                    <a:solidFill>
                      <a:schemeClr val="bg1"/>
                    </a:solidFill>
                    <a:latin typeface="+mn-ea"/>
                  </a:rPr>
                  <a:t>P&amp;F</a:t>
                </a:r>
                <a:r>
                  <a:rPr lang="zh-CN" altLang="en-US" b="1" dirty="0">
                    <a:solidFill>
                      <a:schemeClr val="bg1"/>
                    </a:solidFill>
                    <a:latin typeface="+mn-ea"/>
                  </a:rPr>
                  <a:t>的空间效率</a:t>
                </a:r>
                <a:endParaRPr lang="zh-CN" altLang="en-US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30" name="Body-1"/>
              <p:cNvSpPr/>
              <p:nvPr>
                <p:custDataLst>
                  <p:tags r:id="rId4"/>
                </p:custDataLst>
              </p:nvPr>
            </p:nvSpPr>
            <p:spPr>
              <a:xfrm flipH="1">
                <a:off x="24598" y="3519940"/>
                <a:ext cx="1999530" cy="2025555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400" dirty="0">
                    <a:latin typeface="+mn-ea"/>
                  </a:rPr>
                  <a:t>当前 </a:t>
                </a:r>
                <a:r>
                  <a:rPr lang="en-US" altLang="zh-CN" sz="1400" dirty="0" err="1">
                    <a:latin typeface="+mn-ea"/>
                  </a:rPr>
                  <a:t>QuickShifter</a:t>
                </a:r>
                <a:r>
                  <a:rPr lang="en-US" altLang="zh-CN" sz="1400" dirty="0">
                    <a:latin typeface="+mn-ea"/>
                  </a:rPr>
                  <a:t> </a:t>
                </a:r>
                <a:r>
                  <a:rPr lang="zh-CN" altLang="en-US" sz="1400" dirty="0">
                    <a:latin typeface="+mn-ea"/>
                  </a:rPr>
                  <a:t>将所有移位结果 </a:t>
                </a:r>
                <a:r>
                  <a:rPr lang="en-US" altLang="zh-CN" sz="1400" dirty="0">
                    <a:latin typeface="+mn-ea"/>
                  </a:rPr>
                  <a:t>(</a:t>
                </a:r>
                <a:r>
                  <a:rPr lang="en-US" altLang="zh-CN" sz="1400" dirty="0" err="1">
                    <a:latin typeface="+mn-ea"/>
                  </a:rPr>
                  <a:t>self.shifts</a:t>
                </a:r>
                <a:r>
                  <a:rPr lang="en-US" altLang="zh-CN" sz="1400" dirty="0">
                    <a:latin typeface="+mn-ea"/>
                  </a:rPr>
                  <a:t>) </a:t>
                </a:r>
                <a:r>
                  <a:rPr lang="zh-CN" altLang="en-US" sz="1400" dirty="0">
                    <a:latin typeface="+mn-ea"/>
                  </a:rPr>
                  <a:t>存储在内存中，对于极大文本输入，可能导致显著的内存占用，影响处理大规模数据的能力</a:t>
                </a:r>
                <a:endParaRPr lang="zh-CN" altLang="en-US" sz="1400" dirty="0">
                  <a:latin typeface="+mn-ea"/>
                </a:endParaRPr>
              </a:p>
            </p:txBody>
          </p:sp>
          <p:sp>
            <p:nvSpPr>
              <p:cNvPr id="31" name="1"/>
              <p:cNvSpPr/>
              <p:nvPr>
                <p:custDataLst>
                  <p:tags r:id="rId5"/>
                </p:custDataLst>
              </p:nvPr>
            </p:nvSpPr>
            <p:spPr>
              <a:xfrm>
                <a:off x="830758" y="3070474"/>
                <a:ext cx="387212" cy="387210"/>
              </a:xfrm>
              <a:prstGeom prst="rect">
                <a:avLst/>
              </a:prstGeom>
              <a:solidFill>
                <a:schemeClr val="accent1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accent1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32" name="1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934773" y="3217934"/>
                <a:ext cx="179180" cy="134384"/>
              </a:xfrm>
              <a:custGeom>
                <a:avLst/>
                <a:gdLst>
                  <a:gd name="connsiteX0" fmla="*/ 534008 w 533400"/>
                  <a:gd name="connsiteY0" fmla="*/ 621 h 400050"/>
                  <a:gd name="connsiteX1" fmla="*/ 534008 w 533400"/>
                  <a:gd name="connsiteY1" fmla="*/ 400671 h 400050"/>
                  <a:gd name="connsiteX2" fmla="*/ 608 w 533400"/>
                  <a:gd name="connsiteY2" fmla="*/ 400671 h 400050"/>
                  <a:gd name="connsiteX3" fmla="*/ 608 w 533400"/>
                  <a:gd name="connsiteY3" fmla="*/ 621 h 400050"/>
                  <a:gd name="connsiteX4" fmla="*/ 534008 w 533400"/>
                  <a:gd name="connsiteY4" fmla="*/ 621 h 400050"/>
                  <a:gd name="connsiteX5" fmla="*/ 375607 w 533400"/>
                  <a:gd name="connsiteY5" fmla="*/ 172071 h 400050"/>
                  <a:gd name="connsiteX6" fmla="*/ 247401 w 533400"/>
                  <a:gd name="connsiteY6" fmla="*/ 341616 h 400050"/>
                  <a:gd name="connsiteX7" fmla="*/ 139768 w 533400"/>
                  <a:gd name="connsiteY7" fmla="*/ 235317 h 400050"/>
                  <a:gd name="connsiteX8" fmla="*/ 19658 w 533400"/>
                  <a:gd name="connsiteY8" fmla="*/ 381621 h 400050"/>
                  <a:gd name="connsiteX9" fmla="*/ 514958 w 533400"/>
                  <a:gd name="connsiteY9" fmla="*/ 381621 h 400050"/>
                  <a:gd name="connsiteX10" fmla="*/ 375607 w 533400"/>
                  <a:gd name="connsiteY10" fmla="*/ 172071 h 400050"/>
                  <a:gd name="connsiteX11" fmla="*/ 95858 w 533400"/>
                  <a:gd name="connsiteY11" fmla="*/ 57771 h 400050"/>
                  <a:gd name="connsiteX12" fmla="*/ 57758 w 533400"/>
                  <a:gd name="connsiteY12" fmla="*/ 95871 h 400050"/>
                  <a:gd name="connsiteX13" fmla="*/ 95858 w 533400"/>
                  <a:gd name="connsiteY13" fmla="*/ 133971 h 400050"/>
                  <a:gd name="connsiteX14" fmla="*/ 133958 w 533400"/>
                  <a:gd name="connsiteY14" fmla="*/ 95871 h 400050"/>
                  <a:gd name="connsiteX15" fmla="*/ 95858 w 533400"/>
                  <a:gd name="connsiteY15" fmla="*/ 57771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33400" h="400050">
                    <a:moveTo>
                      <a:pt x="534008" y="621"/>
                    </a:moveTo>
                    <a:lnTo>
                      <a:pt x="534008" y="400671"/>
                    </a:lnTo>
                    <a:lnTo>
                      <a:pt x="608" y="400671"/>
                    </a:lnTo>
                    <a:lnTo>
                      <a:pt x="608" y="621"/>
                    </a:lnTo>
                    <a:lnTo>
                      <a:pt x="534008" y="621"/>
                    </a:lnTo>
                    <a:close/>
                    <a:moveTo>
                      <a:pt x="375607" y="172071"/>
                    </a:moveTo>
                    <a:lnTo>
                      <a:pt x="247401" y="341616"/>
                    </a:lnTo>
                    <a:lnTo>
                      <a:pt x="139768" y="235317"/>
                    </a:lnTo>
                    <a:lnTo>
                      <a:pt x="19658" y="381621"/>
                    </a:lnTo>
                    <a:lnTo>
                      <a:pt x="514958" y="381621"/>
                    </a:lnTo>
                    <a:lnTo>
                      <a:pt x="375607" y="172071"/>
                    </a:lnTo>
                    <a:close/>
                    <a:moveTo>
                      <a:pt x="95858" y="57771"/>
                    </a:moveTo>
                    <a:cubicBezTo>
                      <a:pt x="74808" y="57771"/>
                      <a:pt x="57758" y="74821"/>
                      <a:pt x="57758" y="95871"/>
                    </a:cubicBezTo>
                    <a:cubicBezTo>
                      <a:pt x="57758" y="116921"/>
                      <a:pt x="74808" y="133971"/>
                      <a:pt x="95858" y="133971"/>
                    </a:cubicBezTo>
                    <a:cubicBezTo>
                      <a:pt x="116908" y="133971"/>
                      <a:pt x="133958" y="116921"/>
                      <a:pt x="133958" y="95871"/>
                    </a:cubicBezTo>
                    <a:cubicBezTo>
                      <a:pt x="133958" y="74821"/>
                      <a:pt x="116908" y="57771"/>
                      <a:pt x="95858" y="577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5324067" y="1972163"/>
              <a:ext cx="2291383" cy="3843181"/>
              <a:chOff x="2702104" y="1861787"/>
              <a:chExt cx="1775004" cy="3843181"/>
            </a:xfrm>
          </p:grpSpPr>
          <p:sp>
            <p:nvSpPr>
              <p:cNvPr id="23" name="2"/>
              <p:cNvSpPr/>
              <p:nvPr>
                <p:custDataLst>
                  <p:tags r:id="rId7"/>
                </p:custDataLst>
              </p:nvPr>
            </p:nvSpPr>
            <p:spPr>
              <a:xfrm>
                <a:off x="2702105" y="2633300"/>
                <a:ext cx="1759118" cy="2892022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25000"/>
                  <a:lumOff val="75000"/>
                  <a:alpha val="20000"/>
                </a:schemeClr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4" name="Title-2"/>
              <p:cNvSpPr/>
              <p:nvPr>
                <p:custDataLst>
                  <p:tags r:id="rId8"/>
                </p:custDataLst>
              </p:nvPr>
            </p:nvSpPr>
            <p:spPr>
              <a:xfrm>
                <a:off x="2702104" y="1861787"/>
                <a:ext cx="1759119" cy="369332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accent2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r>
                  <a:rPr lang="zh-CN" altLang="en-US" b="1" dirty="0">
                    <a:solidFill>
                      <a:schemeClr val="bg1"/>
                    </a:solidFill>
                    <a:latin typeface="+mn-ea"/>
                  </a:rPr>
                  <a:t>文件上传安全</a:t>
                </a:r>
                <a:endParaRPr lang="zh-CN" altLang="en-US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5" name="Body-2"/>
              <p:cNvSpPr/>
              <p:nvPr>
                <p:custDataLst>
                  <p:tags r:id="rId9"/>
                </p:custDataLst>
              </p:nvPr>
            </p:nvSpPr>
            <p:spPr>
              <a:xfrm flipH="1">
                <a:off x="2717991" y="3377058"/>
                <a:ext cx="1759117" cy="2327910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400" dirty="0">
                    <a:latin typeface="+mn-ea"/>
                  </a:rPr>
                  <a:t>文件上传防护缺失，可能面临文件类型、大小未校验，甚至恶意代码上传的风险</a:t>
                </a:r>
                <a:endParaRPr lang="en-US" altLang="zh-CN" sz="1400" dirty="0">
                  <a:latin typeface="+mn-ea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zh-CN" altLang="en-US" sz="1400" dirty="0">
                    <a:latin typeface="+mn-ea"/>
                  </a:rPr>
                  <a:t>后续要在</a:t>
                </a:r>
                <a:r>
                  <a:rPr lang="en-US" altLang="zh-CN" sz="1400" dirty="0">
                    <a:latin typeface="+mn-ea"/>
                  </a:rPr>
                  <a:t>app.py</a:t>
                </a:r>
                <a:r>
                  <a:rPr lang="zh-CN" altLang="en-US" sz="1400" dirty="0">
                    <a:latin typeface="+mn-ea"/>
                  </a:rPr>
                  <a:t>中添加文件上传防护</a:t>
                </a:r>
                <a:endParaRPr lang="zh-CN" altLang="en-US" sz="1400" dirty="0">
                  <a:latin typeface="+mn-ea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zh-CN" altLang="en-US" sz="1400" dirty="0">
                    <a:latin typeface="+mn-ea"/>
                  </a:rPr>
                  <a:t>另外还要加一个将结果下载为文本文件的</a:t>
                </a:r>
                <a:r>
                  <a:rPr lang="zh-CN" altLang="en-US" sz="1400" dirty="0">
                    <a:latin typeface="+mn-ea"/>
                  </a:rPr>
                  <a:t>功能</a:t>
                </a:r>
                <a:endParaRPr lang="zh-CN" altLang="en-US" sz="1400" dirty="0">
                  <a:latin typeface="+mn-ea"/>
                </a:endParaRPr>
              </a:p>
            </p:txBody>
          </p:sp>
          <p:sp>
            <p:nvSpPr>
              <p:cNvPr id="26" name="2"/>
              <p:cNvSpPr/>
              <p:nvPr>
                <p:custDataLst>
                  <p:tags r:id="rId10"/>
                </p:custDataLst>
              </p:nvPr>
            </p:nvSpPr>
            <p:spPr>
              <a:xfrm>
                <a:off x="3370019" y="2976986"/>
                <a:ext cx="387212" cy="387210"/>
              </a:xfrm>
              <a:prstGeom prst="rect">
                <a:avLst/>
              </a:prstGeom>
              <a:solidFill>
                <a:schemeClr val="accent2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accent2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7" name="2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3474035" y="3121197"/>
                <a:ext cx="179180" cy="147183"/>
              </a:xfrm>
              <a:custGeom>
                <a:avLst/>
                <a:gdLst>
                  <a:gd name="connsiteX0" fmla="*/ 96626 w 533400"/>
                  <a:gd name="connsiteY0" fmla="*/ 133971 h 438150"/>
                  <a:gd name="connsiteX1" fmla="*/ 125201 w 533400"/>
                  <a:gd name="connsiteY1" fmla="*/ 286371 h 438150"/>
                  <a:gd name="connsiteX2" fmla="*/ 410951 w 533400"/>
                  <a:gd name="connsiteY2" fmla="*/ 286371 h 438150"/>
                  <a:gd name="connsiteX3" fmla="*/ 439526 w 533400"/>
                  <a:gd name="connsiteY3" fmla="*/ 133971 h 438150"/>
                  <a:gd name="connsiteX4" fmla="*/ 534776 w 533400"/>
                  <a:gd name="connsiteY4" fmla="*/ 133971 h 438150"/>
                  <a:gd name="connsiteX5" fmla="*/ 515726 w 533400"/>
                  <a:gd name="connsiteY5" fmla="*/ 381621 h 438150"/>
                  <a:gd name="connsiteX6" fmla="*/ 458576 w 533400"/>
                  <a:gd name="connsiteY6" fmla="*/ 381621 h 438150"/>
                  <a:gd name="connsiteX7" fmla="*/ 458576 w 533400"/>
                  <a:gd name="connsiteY7" fmla="*/ 438771 h 438150"/>
                  <a:gd name="connsiteX8" fmla="*/ 439526 w 533400"/>
                  <a:gd name="connsiteY8" fmla="*/ 438771 h 438150"/>
                  <a:gd name="connsiteX9" fmla="*/ 439526 w 533400"/>
                  <a:gd name="connsiteY9" fmla="*/ 381621 h 438150"/>
                  <a:gd name="connsiteX10" fmla="*/ 96626 w 533400"/>
                  <a:gd name="connsiteY10" fmla="*/ 381621 h 438150"/>
                  <a:gd name="connsiteX11" fmla="*/ 96626 w 533400"/>
                  <a:gd name="connsiteY11" fmla="*/ 438771 h 438150"/>
                  <a:gd name="connsiteX12" fmla="*/ 77576 w 533400"/>
                  <a:gd name="connsiteY12" fmla="*/ 438771 h 438150"/>
                  <a:gd name="connsiteX13" fmla="*/ 77576 w 533400"/>
                  <a:gd name="connsiteY13" fmla="*/ 381621 h 438150"/>
                  <a:gd name="connsiteX14" fmla="*/ 20426 w 533400"/>
                  <a:gd name="connsiteY14" fmla="*/ 381621 h 438150"/>
                  <a:gd name="connsiteX15" fmla="*/ 1376 w 533400"/>
                  <a:gd name="connsiteY15" fmla="*/ 133971 h 438150"/>
                  <a:gd name="connsiteX16" fmla="*/ 96626 w 533400"/>
                  <a:gd name="connsiteY16" fmla="*/ 133971 h 438150"/>
                  <a:gd name="connsiteX17" fmla="*/ 487151 w 533400"/>
                  <a:gd name="connsiteY17" fmla="*/ 621 h 438150"/>
                  <a:gd name="connsiteX18" fmla="*/ 487151 w 533400"/>
                  <a:gd name="connsiteY18" fmla="*/ 114921 h 438150"/>
                  <a:gd name="connsiteX19" fmla="*/ 425239 w 533400"/>
                  <a:gd name="connsiteY19" fmla="*/ 114921 h 438150"/>
                  <a:gd name="connsiteX20" fmla="*/ 396664 w 533400"/>
                  <a:gd name="connsiteY20" fmla="*/ 267321 h 438150"/>
                  <a:gd name="connsiteX21" fmla="*/ 139489 w 533400"/>
                  <a:gd name="connsiteY21" fmla="*/ 267321 h 438150"/>
                  <a:gd name="connsiteX22" fmla="*/ 110914 w 533400"/>
                  <a:gd name="connsiteY22" fmla="*/ 114921 h 438150"/>
                  <a:gd name="connsiteX23" fmla="*/ 58526 w 533400"/>
                  <a:gd name="connsiteY23" fmla="*/ 114921 h 438150"/>
                  <a:gd name="connsiteX24" fmla="*/ 58526 w 533400"/>
                  <a:gd name="connsiteY24" fmla="*/ 621 h 438150"/>
                  <a:gd name="connsiteX25" fmla="*/ 487151 w 533400"/>
                  <a:gd name="connsiteY25" fmla="*/ 621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33400" h="438150">
                    <a:moveTo>
                      <a:pt x="96626" y="133971"/>
                    </a:moveTo>
                    <a:lnTo>
                      <a:pt x="125201" y="286371"/>
                    </a:lnTo>
                    <a:lnTo>
                      <a:pt x="410951" y="286371"/>
                    </a:lnTo>
                    <a:lnTo>
                      <a:pt x="439526" y="133971"/>
                    </a:lnTo>
                    <a:lnTo>
                      <a:pt x="534776" y="133971"/>
                    </a:lnTo>
                    <a:lnTo>
                      <a:pt x="515726" y="381621"/>
                    </a:lnTo>
                    <a:lnTo>
                      <a:pt x="458576" y="381621"/>
                    </a:lnTo>
                    <a:lnTo>
                      <a:pt x="458576" y="438771"/>
                    </a:lnTo>
                    <a:lnTo>
                      <a:pt x="439526" y="438771"/>
                    </a:lnTo>
                    <a:lnTo>
                      <a:pt x="439526" y="381621"/>
                    </a:lnTo>
                    <a:lnTo>
                      <a:pt x="96626" y="381621"/>
                    </a:lnTo>
                    <a:lnTo>
                      <a:pt x="96626" y="438771"/>
                    </a:lnTo>
                    <a:lnTo>
                      <a:pt x="77576" y="438771"/>
                    </a:lnTo>
                    <a:lnTo>
                      <a:pt x="77576" y="381621"/>
                    </a:lnTo>
                    <a:lnTo>
                      <a:pt x="20426" y="381621"/>
                    </a:lnTo>
                    <a:lnTo>
                      <a:pt x="1376" y="133971"/>
                    </a:lnTo>
                    <a:lnTo>
                      <a:pt x="96626" y="133971"/>
                    </a:lnTo>
                    <a:close/>
                    <a:moveTo>
                      <a:pt x="487151" y="621"/>
                    </a:moveTo>
                    <a:lnTo>
                      <a:pt x="487151" y="114921"/>
                    </a:lnTo>
                    <a:lnTo>
                      <a:pt x="425239" y="114921"/>
                    </a:lnTo>
                    <a:lnTo>
                      <a:pt x="396664" y="267321"/>
                    </a:lnTo>
                    <a:lnTo>
                      <a:pt x="139489" y="267321"/>
                    </a:lnTo>
                    <a:lnTo>
                      <a:pt x="110914" y="114921"/>
                    </a:lnTo>
                    <a:lnTo>
                      <a:pt x="58526" y="114921"/>
                    </a:lnTo>
                    <a:lnTo>
                      <a:pt x="58526" y="621"/>
                    </a:lnTo>
                    <a:lnTo>
                      <a:pt x="487151" y="6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8722325" y="1971182"/>
              <a:ext cx="2270874" cy="3663535"/>
              <a:chOff x="4415308" y="1754065"/>
              <a:chExt cx="1816047" cy="3663535"/>
            </a:xfrm>
          </p:grpSpPr>
          <p:sp>
            <p:nvSpPr>
              <p:cNvPr id="18" name="3"/>
              <p:cNvSpPr/>
              <p:nvPr>
                <p:custDataLst>
                  <p:tags r:id="rId12"/>
                </p:custDataLst>
              </p:nvPr>
            </p:nvSpPr>
            <p:spPr>
              <a:xfrm>
                <a:off x="4415308" y="2525578"/>
                <a:ext cx="1800160" cy="2892022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25000"/>
                  <a:lumOff val="75000"/>
                  <a:alpha val="20000"/>
                </a:schemeClr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9" name="Title-3"/>
              <p:cNvSpPr/>
              <p:nvPr>
                <p:custDataLst>
                  <p:tags r:id="rId13"/>
                </p:custDataLst>
              </p:nvPr>
            </p:nvSpPr>
            <p:spPr>
              <a:xfrm>
                <a:off x="4447081" y="1754065"/>
                <a:ext cx="1784274" cy="584775"/>
              </a:xfrm>
              <a:prstGeom prst="roundRect">
                <a:avLst>
                  <a:gd name="adj" fmla="val 0"/>
                </a:avLst>
              </a:prstGeom>
              <a:solidFill>
                <a:schemeClr val="accent3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accent3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r>
                  <a:rPr lang="zh-CN" altLang="en-US" sz="1600" b="1" dirty="0">
                    <a:solidFill>
                      <a:schemeClr val="bg1"/>
                    </a:solidFill>
                    <a:latin typeface="+mn-ea"/>
                  </a:rPr>
                  <a:t>命令行工具的功能完整性</a:t>
                </a:r>
                <a:endParaRPr lang="zh-CN" altLang="en-US" sz="16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0" name="Body-3"/>
              <p:cNvSpPr/>
              <p:nvPr>
                <p:custDataLst>
                  <p:tags r:id="rId14"/>
                </p:custDataLst>
              </p:nvPr>
            </p:nvSpPr>
            <p:spPr>
              <a:xfrm flipH="1">
                <a:off x="4447081" y="3309132"/>
                <a:ext cx="1759117" cy="1465401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1400" dirty="0">
                    <a:latin typeface="+mn-ea"/>
                  </a:rPr>
                  <a:t>qshifter.py </a:t>
                </a:r>
                <a:r>
                  <a:rPr lang="zh-CN" altLang="en-US" sz="1400" dirty="0">
                    <a:latin typeface="+mn-ea"/>
                  </a:rPr>
                  <a:t>中 </a:t>
                </a:r>
                <a:r>
                  <a:rPr lang="en-US" altLang="zh-CN" sz="1400" dirty="0">
                    <a:latin typeface="+mn-ea"/>
                  </a:rPr>
                  <a:t>TODO </a:t>
                </a:r>
                <a:r>
                  <a:rPr lang="zh-CN" altLang="en-US" sz="1400" dirty="0">
                    <a:latin typeface="+mn-ea"/>
                  </a:rPr>
                  <a:t>标记的 </a:t>
                </a:r>
                <a:r>
                  <a:rPr lang="en-US" altLang="zh-CN" sz="1400" dirty="0">
                    <a:latin typeface="+mn-ea"/>
                  </a:rPr>
                  <a:t>-f (</a:t>
                </a:r>
                <a:r>
                  <a:rPr lang="zh-CN" altLang="en-US" sz="1400" dirty="0">
                    <a:latin typeface="+mn-ea"/>
                  </a:rPr>
                  <a:t>文件批量处理</a:t>
                </a:r>
                <a:r>
                  <a:rPr lang="en-US" altLang="zh-CN" sz="1400" dirty="0">
                    <a:latin typeface="+mn-ea"/>
                  </a:rPr>
                  <a:t>) </a:t>
                </a:r>
                <a:r>
                  <a:rPr lang="zh-CN" altLang="en-US" sz="1400" dirty="0">
                    <a:latin typeface="+mn-ea"/>
                  </a:rPr>
                  <a:t>和 </a:t>
                </a:r>
                <a:r>
                  <a:rPr lang="en-US" altLang="zh-CN" sz="1400" dirty="0">
                    <a:latin typeface="+mn-ea"/>
                  </a:rPr>
                  <a:t>-v (</a:t>
                </a:r>
                <a:r>
                  <a:rPr lang="zh-CN" altLang="en-US" sz="1400" dirty="0">
                    <a:latin typeface="+mn-ea"/>
                  </a:rPr>
                  <a:t>详细统计输出</a:t>
                </a:r>
                <a:r>
                  <a:rPr lang="en-US" altLang="zh-CN" sz="1400" dirty="0">
                    <a:latin typeface="+mn-ea"/>
                  </a:rPr>
                  <a:t>) </a:t>
                </a:r>
                <a:r>
                  <a:rPr lang="zh-CN" altLang="en-US" sz="1400" dirty="0">
                    <a:latin typeface="+mn-ea"/>
                  </a:rPr>
                  <a:t>功能尚未实现，限制了其作为独立工具的完整性和实用性</a:t>
                </a:r>
                <a:endParaRPr lang="zh-CN" altLang="en-US" sz="1400" dirty="0">
                  <a:latin typeface="+mn-ea"/>
                </a:endParaRPr>
              </a:p>
            </p:txBody>
          </p:sp>
          <p:sp>
            <p:nvSpPr>
              <p:cNvPr id="21" name="3"/>
              <p:cNvSpPr/>
              <p:nvPr>
                <p:custDataLst>
                  <p:tags r:id="rId15"/>
                </p:custDataLst>
              </p:nvPr>
            </p:nvSpPr>
            <p:spPr>
              <a:xfrm>
                <a:off x="5167441" y="2845132"/>
                <a:ext cx="387212" cy="387210"/>
              </a:xfrm>
              <a:prstGeom prst="rect">
                <a:avLst/>
              </a:prstGeom>
              <a:solidFill>
                <a:schemeClr val="accent3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accent3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2" name="3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5271457" y="2971194"/>
                <a:ext cx="179180" cy="163181"/>
              </a:xfrm>
              <a:custGeom>
                <a:avLst/>
                <a:gdLst>
                  <a:gd name="connsiteX0" fmla="*/ 125329 w 533400"/>
                  <a:gd name="connsiteY0" fmla="*/ 229221 h 485775"/>
                  <a:gd name="connsiteX1" fmla="*/ 125329 w 533400"/>
                  <a:gd name="connsiteY1" fmla="*/ 276846 h 485775"/>
                  <a:gd name="connsiteX2" fmla="*/ 144379 w 533400"/>
                  <a:gd name="connsiteY2" fmla="*/ 276846 h 485775"/>
                  <a:gd name="connsiteX3" fmla="*/ 144379 w 533400"/>
                  <a:gd name="connsiteY3" fmla="*/ 229221 h 485775"/>
                  <a:gd name="connsiteX4" fmla="*/ 392029 w 533400"/>
                  <a:gd name="connsiteY4" fmla="*/ 229221 h 485775"/>
                  <a:gd name="connsiteX5" fmla="*/ 392029 w 533400"/>
                  <a:gd name="connsiteY5" fmla="*/ 276846 h 485775"/>
                  <a:gd name="connsiteX6" fmla="*/ 411079 w 533400"/>
                  <a:gd name="connsiteY6" fmla="*/ 276846 h 485775"/>
                  <a:gd name="connsiteX7" fmla="*/ 411079 w 533400"/>
                  <a:gd name="connsiteY7" fmla="*/ 229221 h 485775"/>
                  <a:gd name="connsiteX8" fmla="*/ 534904 w 533400"/>
                  <a:gd name="connsiteY8" fmla="*/ 229221 h 485775"/>
                  <a:gd name="connsiteX9" fmla="*/ 534904 w 533400"/>
                  <a:gd name="connsiteY9" fmla="*/ 486396 h 485775"/>
                  <a:gd name="connsiteX10" fmla="*/ 1504 w 533400"/>
                  <a:gd name="connsiteY10" fmla="*/ 486396 h 485775"/>
                  <a:gd name="connsiteX11" fmla="*/ 1504 w 533400"/>
                  <a:gd name="connsiteY11" fmla="*/ 229221 h 485775"/>
                  <a:gd name="connsiteX12" fmla="*/ 125329 w 533400"/>
                  <a:gd name="connsiteY12" fmla="*/ 229221 h 485775"/>
                  <a:gd name="connsiteX13" fmla="*/ 411079 w 533400"/>
                  <a:gd name="connsiteY13" fmla="*/ 621 h 485775"/>
                  <a:gd name="connsiteX14" fmla="*/ 411079 w 533400"/>
                  <a:gd name="connsiteY14" fmla="*/ 114921 h 485775"/>
                  <a:gd name="connsiteX15" fmla="*/ 534904 w 533400"/>
                  <a:gd name="connsiteY15" fmla="*/ 114921 h 485775"/>
                  <a:gd name="connsiteX16" fmla="*/ 534904 w 533400"/>
                  <a:gd name="connsiteY16" fmla="*/ 210171 h 485775"/>
                  <a:gd name="connsiteX17" fmla="*/ 1504 w 533400"/>
                  <a:gd name="connsiteY17" fmla="*/ 210171 h 485775"/>
                  <a:gd name="connsiteX18" fmla="*/ 1504 w 533400"/>
                  <a:gd name="connsiteY18" fmla="*/ 114921 h 485775"/>
                  <a:gd name="connsiteX19" fmla="*/ 125329 w 533400"/>
                  <a:gd name="connsiteY19" fmla="*/ 114921 h 485775"/>
                  <a:gd name="connsiteX20" fmla="*/ 125329 w 533400"/>
                  <a:gd name="connsiteY20" fmla="*/ 621 h 485775"/>
                  <a:gd name="connsiteX21" fmla="*/ 411079 w 533400"/>
                  <a:gd name="connsiteY21" fmla="*/ 621 h 485775"/>
                  <a:gd name="connsiteX22" fmla="*/ 392029 w 533400"/>
                  <a:gd name="connsiteY22" fmla="*/ 19671 h 485775"/>
                  <a:gd name="connsiteX23" fmla="*/ 144379 w 533400"/>
                  <a:gd name="connsiteY23" fmla="*/ 19671 h 485775"/>
                  <a:gd name="connsiteX24" fmla="*/ 144379 w 533400"/>
                  <a:gd name="connsiteY24" fmla="*/ 114921 h 485775"/>
                  <a:gd name="connsiteX25" fmla="*/ 392029 w 533400"/>
                  <a:gd name="connsiteY25" fmla="*/ 114921 h 485775"/>
                  <a:gd name="connsiteX26" fmla="*/ 392029 w 533400"/>
                  <a:gd name="connsiteY26" fmla="*/ 1967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33400" h="485775">
                    <a:moveTo>
                      <a:pt x="125329" y="229221"/>
                    </a:moveTo>
                    <a:lnTo>
                      <a:pt x="125329" y="276846"/>
                    </a:lnTo>
                    <a:lnTo>
                      <a:pt x="144379" y="276846"/>
                    </a:lnTo>
                    <a:lnTo>
                      <a:pt x="144379" y="229221"/>
                    </a:lnTo>
                    <a:lnTo>
                      <a:pt x="392029" y="229221"/>
                    </a:lnTo>
                    <a:lnTo>
                      <a:pt x="392029" y="276846"/>
                    </a:lnTo>
                    <a:lnTo>
                      <a:pt x="411079" y="276846"/>
                    </a:lnTo>
                    <a:lnTo>
                      <a:pt x="411079" y="229221"/>
                    </a:lnTo>
                    <a:lnTo>
                      <a:pt x="534904" y="229221"/>
                    </a:lnTo>
                    <a:lnTo>
                      <a:pt x="534904" y="486396"/>
                    </a:lnTo>
                    <a:lnTo>
                      <a:pt x="1504" y="486396"/>
                    </a:lnTo>
                    <a:lnTo>
                      <a:pt x="1504" y="229221"/>
                    </a:lnTo>
                    <a:lnTo>
                      <a:pt x="125329" y="229221"/>
                    </a:lnTo>
                    <a:close/>
                    <a:moveTo>
                      <a:pt x="411079" y="621"/>
                    </a:moveTo>
                    <a:lnTo>
                      <a:pt x="411079" y="114921"/>
                    </a:lnTo>
                    <a:lnTo>
                      <a:pt x="534904" y="114921"/>
                    </a:lnTo>
                    <a:lnTo>
                      <a:pt x="534904" y="210171"/>
                    </a:lnTo>
                    <a:lnTo>
                      <a:pt x="1504" y="210171"/>
                    </a:lnTo>
                    <a:lnTo>
                      <a:pt x="1504" y="114921"/>
                    </a:lnTo>
                    <a:lnTo>
                      <a:pt x="125329" y="114921"/>
                    </a:lnTo>
                    <a:lnTo>
                      <a:pt x="125329" y="621"/>
                    </a:lnTo>
                    <a:lnTo>
                      <a:pt x="411079" y="621"/>
                    </a:lnTo>
                    <a:close/>
                    <a:moveTo>
                      <a:pt x="392029" y="19671"/>
                    </a:moveTo>
                    <a:lnTo>
                      <a:pt x="144379" y="19671"/>
                    </a:lnTo>
                    <a:lnTo>
                      <a:pt x="144379" y="114921"/>
                    </a:lnTo>
                    <a:lnTo>
                      <a:pt x="392029" y="114921"/>
                    </a:lnTo>
                    <a:lnTo>
                      <a:pt x="392029" y="196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lang="zh-CN" altLang="en-US">
                  <a:latin typeface="+mn-ea"/>
                </a:endParaRPr>
              </a:p>
            </p:txBody>
          </p:sp>
        </p:grpSp>
      </p:grpSp>
    </p:spTree>
  </p:cSld>
  <p:clrMapOvr>
    <a:masterClrMapping/>
  </p:clrMapOvr>
  <p:transition spd="med">
    <p:pull/>
  </p:transition>
</p:sld>
</file>

<file path=ppt/tags/tag1.xml><?xml version="1.0" encoding="utf-8"?>
<p:tagLst xmlns:p="http://schemas.openxmlformats.org/presentationml/2006/main">
  <p:tag name="PA" val="v5.1.2"/>
</p:tagLst>
</file>

<file path=ppt/tags/tag10.xml><?xml version="1.0" encoding="utf-8"?>
<p:tagLst xmlns:p="http://schemas.openxmlformats.org/presentationml/2006/main">
  <p:tag name="DATA_TYPE" val="OfficePlusSmartComponent"/>
  <p:tag name="OP_SCP_TAG_VERSION" val="1.0"/>
  <p:tag name="OP_SCP_CHANGE_COLOR" val="N"/>
  <p:tag name="OP_SCP_COMPONENT_TYPE" val="Relation"/>
  <p:tag name="OP_SCP_CONTENT_ID" val="MatlComponentContent-114"/>
  <p:tag name="OP_SCP_COMPONENT_INFO" val="{&quot;title&quot;:&quot;渐变阴影4项列表PPT组件&quot;,&quot;description&quot;:&quot;渐变阴影4项列表PPT组件&quot;,&quot;keywords&quot;:[&quot;渐变&quot;,&quot;阴影&quot;,&quot;4项&quot;,&quot;列表&quot;,&quot;PPT组件&quot;],&quot;labels&quot;:[]}"/>
  <p:tag name="OP_SCP_GROUP_ID" val="e6a0d15a-4667-9758-12fc-4fce2551075f"/>
  <p:tag name="OP_SCP_ITEM_COUNT" val="4"/>
</p:tagLst>
</file>

<file path=ppt/tags/tag11.xml><?xml version="1.0" encoding="utf-8"?>
<p:tagLst xmlns:p="http://schemas.openxmlformats.org/presentationml/2006/main">
  <p:tag name="OP_SCP_ITEM_INDEX" val="1"/>
</p:tagLst>
</file>

<file path=ppt/tags/tag12.xml><?xml version="1.0" encoding="utf-8"?>
<p:tagLst xmlns:p="http://schemas.openxmlformats.org/presentationml/2006/main">
  <p:tag name="OP_SCP_SHAPE_TYPE" val="Title"/>
  <p:tag name="OP_SCP_ITEM_INDEX" val="1"/>
  <p:tag name="OP_SCP_DEFAULT_TEXT" val="添加标题"/>
</p:tagLst>
</file>

<file path=ppt/tags/tag13.xml><?xml version="1.0" encoding="utf-8"?>
<p:tagLst xmlns:p="http://schemas.openxmlformats.org/presentationml/2006/main">
  <p:tag name="OP_SCP_SHAPE_TYPE" val="Body"/>
  <p:tag name="OP_SCP_ITEM_INDEX" val="1"/>
  <p:tag name="OP_SCP_DEFAULT_TEXT" val="单击此处添加文本，单击此处添加文本，单击此处添加文本。"/>
</p:tagLst>
</file>

<file path=ppt/tags/tag14.xml><?xml version="1.0" encoding="utf-8"?>
<p:tagLst xmlns:p="http://schemas.openxmlformats.org/presentationml/2006/main">
  <p:tag name="OP_SCP_ITEM_INDEX" val="1"/>
</p:tagLst>
</file>

<file path=ppt/tags/tag15.xml><?xml version="1.0" encoding="utf-8"?>
<p:tagLst xmlns:p="http://schemas.openxmlformats.org/presentationml/2006/main">
  <p:tag name="OP_SCP_ITEM_INDEX" val="1"/>
</p:tagLst>
</file>

<file path=ppt/tags/tag16.xml><?xml version="1.0" encoding="utf-8"?>
<p:tagLst xmlns:p="http://schemas.openxmlformats.org/presentationml/2006/main">
  <p:tag name="OP_SCP_ITEM_INDEX" val="2"/>
</p:tagLst>
</file>

<file path=ppt/tags/tag17.xml><?xml version="1.0" encoding="utf-8"?>
<p:tagLst xmlns:p="http://schemas.openxmlformats.org/presentationml/2006/main">
  <p:tag name="OP_SCP_SHAPE_TYPE" val="Title"/>
  <p:tag name="OP_SCP_ITEM_INDEX" val="2"/>
  <p:tag name="OP_SCP_DEFAULT_TEXT" val="添加标题"/>
</p:tagLst>
</file>

<file path=ppt/tags/tag18.xml><?xml version="1.0" encoding="utf-8"?>
<p:tagLst xmlns:p="http://schemas.openxmlformats.org/presentationml/2006/main">
  <p:tag name="OP_SCP_SHAPE_TYPE" val="Body"/>
  <p:tag name="OP_SCP_ITEM_INDEX" val="2"/>
  <p:tag name="OP_SCP_DEFAULT_TEXT" val="单击此处添加文本，单击此处添加文本，单击此处添加文本。"/>
</p:tagLst>
</file>

<file path=ppt/tags/tag19.xml><?xml version="1.0" encoding="utf-8"?>
<p:tagLst xmlns:p="http://schemas.openxmlformats.org/presentationml/2006/main">
  <p:tag name="OP_SCP_ITEM_INDEX" val="2"/>
</p:tagLst>
</file>

<file path=ppt/tags/tag2.xml><?xml version="1.0" encoding="utf-8"?>
<p:tagLst xmlns:p="http://schemas.openxmlformats.org/presentationml/2006/main">
  <p:tag name="PA" val="v5.1.2"/>
</p:tagLst>
</file>

<file path=ppt/tags/tag20.xml><?xml version="1.0" encoding="utf-8"?>
<p:tagLst xmlns:p="http://schemas.openxmlformats.org/presentationml/2006/main">
  <p:tag name="OP_SCP_ITEM_INDEX" val="2"/>
</p:tagLst>
</file>

<file path=ppt/tags/tag21.xml><?xml version="1.0" encoding="utf-8"?>
<p:tagLst xmlns:p="http://schemas.openxmlformats.org/presentationml/2006/main">
  <p:tag name="OP_SCP_ITEM_INDEX" val="3"/>
</p:tagLst>
</file>

<file path=ppt/tags/tag22.xml><?xml version="1.0" encoding="utf-8"?>
<p:tagLst xmlns:p="http://schemas.openxmlformats.org/presentationml/2006/main">
  <p:tag name="OP_SCP_SHAPE_TYPE" val="Title"/>
  <p:tag name="OP_SCP_ITEM_INDEX" val="3"/>
  <p:tag name="OP_SCP_DEFAULT_TEXT" val="添加标题"/>
</p:tagLst>
</file>

<file path=ppt/tags/tag23.xml><?xml version="1.0" encoding="utf-8"?>
<p:tagLst xmlns:p="http://schemas.openxmlformats.org/presentationml/2006/main">
  <p:tag name="OP_SCP_SHAPE_TYPE" val="Body"/>
  <p:tag name="OP_SCP_ITEM_INDEX" val="3"/>
  <p:tag name="OP_SCP_DEFAULT_TEXT" val="单击此处添加文本，单击此处添加文本，单击此处添加文本。"/>
</p:tagLst>
</file>

<file path=ppt/tags/tag24.xml><?xml version="1.0" encoding="utf-8"?>
<p:tagLst xmlns:p="http://schemas.openxmlformats.org/presentationml/2006/main">
  <p:tag name="OP_SCP_ITEM_INDEX" val="3"/>
</p:tagLst>
</file>

<file path=ppt/tags/tag25.xml><?xml version="1.0" encoding="utf-8"?>
<p:tagLst xmlns:p="http://schemas.openxmlformats.org/presentationml/2006/main">
  <p:tag name="OP_SCP_ITEM_INDEX" val="3"/>
</p:tagLst>
</file>

<file path=ppt/tags/tag3.xml><?xml version="1.0" encoding="utf-8"?>
<p:tagLst xmlns:p="http://schemas.openxmlformats.org/presentationml/2006/main">
  <p:tag name="PA" val="v5.1.2"/>
</p:tagLst>
</file>

<file path=ppt/tags/tag4.xml><?xml version="1.0" encoding="utf-8"?>
<p:tagLst xmlns:p="http://schemas.openxmlformats.org/presentationml/2006/main">
  <p:tag name="PA" val="v5.1.2"/>
</p:tagLst>
</file>

<file path=ppt/tags/tag5.xml><?xml version="1.0" encoding="utf-8"?>
<p:tagLst xmlns:p="http://schemas.openxmlformats.org/presentationml/2006/main">
  <p:tag name="PA" val="v5.1.2"/>
</p:tagLst>
</file>

<file path=ppt/tags/tag6.xml><?xml version="1.0" encoding="utf-8"?>
<p:tagLst xmlns:p="http://schemas.openxmlformats.org/presentationml/2006/main">
  <p:tag name="PA" val="v5.1.2"/>
</p:tagLst>
</file>

<file path=ppt/tags/tag7.xml><?xml version="1.0" encoding="utf-8"?>
<p:tagLst xmlns:p="http://schemas.openxmlformats.org/presentationml/2006/main">
  <p:tag name="PA" val="v5.1.2"/>
</p:tagLst>
</file>

<file path=ppt/tags/tag8.xml><?xml version="1.0" encoding="utf-8"?>
<p:tagLst xmlns:p="http://schemas.openxmlformats.org/presentationml/2006/main">
  <p:tag name="PA" val="v5.1.2"/>
</p:tagLst>
</file>

<file path=ppt/tags/tag9.xml><?xml version="1.0" encoding="utf-8"?>
<p:tagLst xmlns:p="http://schemas.openxmlformats.org/presentationml/2006/main">
  <p:tag name="PA" val="v5.1.2"/>
</p:tagLst>
</file>

<file path=ppt/theme/theme1.xml><?xml version="1.0" encoding="utf-8"?>
<a:theme xmlns:a="http://schemas.openxmlformats.org/drawingml/2006/main" name="封1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目1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目2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目3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目4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目5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目6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目7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目8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内页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封2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封3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封4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封5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封6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封7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封8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封9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1528</Words>
  <Application>WPS 演示</Application>
  <PresentationFormat>宽屏</PresentationFormat>
  <Paragraphs>137</Paragraphs>
  <Slides>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18</vt:i4>
      </vt:variant>
      <vt:variant>
        <vt:lpstr>幻灯片标题</vt:lpstr>
      </vt:variant>
      <vt:variant>
        <vt:i4>5</vt:i4>
      </vt:variant>
    </vt:vector>
  </HeadingPairs>
  <TitlesOfParts>
    <vt:vector size="33" baseType="lpstr">
      <vt:lpstr>Arial</vt:lpstr>
      <vt:lpstr>宋体</vt:lpstr>
      <vt:lpstr>Wingdings</vt:lpstr>
      <vt:lpstr>Century Gothic</vt:lpstr>
      <vt:lpstr>微软雅黑</vt:lpstr>
      <vt:lpstr>微软雅黑 Light</vt:lpstr>
      <vt:lpstr>Wingdings 3</vt:lpstr>
      <vt:lpstr>Arial</vt:lpstr>
      <vt:lpstr>黑体</vt:lpstr>
      <vt:lpstr>Arial Unicode MS</vt:lpstr>
      <vt:lpstr>封1​​</vt:lpstr>
      <vt:lpstr>封2​​</vt:lpstr>
      <vt:lpstr>封3​​</vt:lpstr>
      <vt:lpstr>封4​​</vt:lpstr>
      <vt:lpstr>封5​​</vt:lpstr>
      <vt:lpstr>封6​​</vt:lpstr>
      <vt:lpstr>封7​​</vt:lpstr>
      <vt:lpstr>封8​​</vt:lpstr>
      <vt:lpstr>封9​​</vt:lpstr>
      <vt:lpstr>目1​​</vt:lpstr>
      <vt:lpstr>目2​​</vt:lpstr>
      <vt:lpstr>目3​​</vt:lpstr>
      <vt:lpstr>目4​​</vt:lpstr>
      <vt:lpstr>目5​​</vt:lpstr>
      <vt:lpstr>目6​​</vt:lpstr>
      <vt:lpstr>目7​​</vt:lpstr>
      <vt:lpstr>目8​​</vt:lpstr>
      <vt:lpstr>内页​​</vt:lpstr>
      <vt:lpstr>PowerPoint 演示文稿</vt:lpstr>
      <vt:lpstr>软件过程选择与合理性分析</vt:lpstr>
      <vt:lpstr>软件架构选择与合理性分析</vt:lpstr>
      <vt:lpstr>用户交互设计</vt:lpstr>
      <vt:lpstr>问题与展望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韩宇</dc:creator>
  <cp:lastModifiedBy>snowstorm-maxy</cp:lastModifiedBy>
  <cp:revision>615</cp:revision>
  <dcterms:created xsi:type="dcterms:W3CDTF">2016-11-28T11:30:00Z</dcterms:created>
  <dcterms:modified xsi:type="dcterms:W3CDTF">2025-05-21T02:34:02Z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2019-04-12T06:42:33.4777185Z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f2877715-b2cf-4189-b763-9fb10023ee09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1A7C27F61EDD43B89517E14A6E7B4F0D</vt:lpwstr>
  </property>
  <property fmtid="{D5CDD505-2E9C-101B-9397-08002B2CF9AE}" pid="12" name="KSOProductBuildVer">
    <vt:lpwstr>2052-11.8.2.11978</vt:lpwstr>
  </property>
</Properties>
</file>